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3" r:id="rId3"/>
    <p:sldId id="258" r:id="rId4"/>
    <p:sldId id="279" r:id="rId5"/>
    <p:sldId id="264" r:id="rId6"/>
    <p:sldId id="268" r:id="rId7"/>
    <p:sldId id="275" r:id="rId8"/>
    <p:sldId id="269" r:id="rId9"/>
    <p:sldId id="274" r:id="rId10"/>
    <p:sldId id="280" r:id="rId11"/>
    <p:sldId id="278" r:id="rId12"/>
    <p:sldId id="271" r:id="rId13"/>
    <p:sldId id="281" r:id="rId14"/>
    <p:sldId id="267" r:id="rId15"/>
    <p:sldId id="282" r:id="rId16"/>
    <p:sldId id="27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30T16:55:29.70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30T16:55:29.70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30T16:55:29.70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9CBA3-1403-4A70-8BE9-29526FD49E21}" type="datetimeFigureOut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1F812-56C5-4A45-A084-5CEBC621D9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575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6CA1-6EB7-4EB6-BEF9-05C8365C978A}" type="datetime1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865973" y="5796177"/>
            <a:ext cx="2743200" cy="365125"/>
          </a:xfrm>
        </p:spPr>
        <p:txBody>
          <a:bodyPr/>
          <a:lstStyle/>
          <a:p>
            <a:fld id="{F250CDDE-5EA6-464C-A861-DFA98DEFE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326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80339-2BC5-46DD-9024-F057A9FE0417}" type="datetime1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0CDDE-5EA6-464C-A861-DFA98DEFE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789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D01C-F001-4BE7-8583-5489CB10893E}" type="datetime1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0CDDE-5EA6-464C-A861-DFA98DEFE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9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19865-4386-474E-893E-7A03F14DE1AA}" type="datetime1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865973" y="5811838"/>
            <a:ext cx="2743200" cy="365125"/>
          </a:xfrm>
        </p:spPr>
        <p:txBody>
          <a:bodyPr/>
          <a:lstStyle/>
          <a:p>
            <a:fld id="{F250CDDE-5EA6-464C-A861-DFA98DEFE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4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74A0-65D5-42EC-9D87-CC5F31164109}" type="datetime1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865973" y="5811838"/>
            <a:ext cx="2743200" cy="365125"/>
          </a:xfrm>
        </p:spPr>
        <p:txBody>
          <a:bodyPr/>
          <a:lstStyle/>
          <a:p>
            <a:fld id="{F250CDDE-5EA6-464C-A861-DFA98DEFE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45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1CB8F-F6A5-4065-995E-1178649B7C6E}" type="datetime1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865973" y="5811838"/>
            <a:ext cx="2743200" cy="365125"/>
          </a:xfrm>
        </p:spPr>
        <p:txBody>
          <a:bodyPr/>
          <a:lstStyle/>
          <a:p>
            <a:fld id="{F250CDDE-5EA6-464C-A861-DFA98DEFE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12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02D0A-592A-42F5-BAAD-A3A24900B064}" type="datetime1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865973" y="5811838"/>
            <a:ext cx="2743200" cy="365125"/>
          </a:xfrm>
        </p:spPr>
        <p:txBody>
          <a:bodyPr/>
          <a:lstStyle/>
          <a:p>
            <a:fld id="{F250CDDE-5EA6-464C-A861-DFA98DEFE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160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8DEC-AFFB-4ADC-A86E-718FFAF45E7B}" type="datetime1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865973" y="5811838"/>
            <a:ext cx="2743200" cy="365125"/>
          </a:xfrm>
        </p:spPr>
        <p:txBody>
          <a:bodyPr/>
          <a:lstStyle/>
          <a:p>
            <a:fld id="{F250CDDE-5EA6-464C-A861-DFA98DEFE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527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D5C7D-F6E8-4A86-B4FC-937FACCAE29A}" type="datetime1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865973" y="5811838"/>
            <a:ext cx="2743200" cy="365125"/>
          </a:xfrm>
        </p:spPr>
        <p:txBody>
          <a:bodyPr/>
          <a:lstStyle/>
          <a:p>
            <a:fld id="{F250CDDE-5EA6-464C-A861-DFA98DEFE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05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81D3F-0E75-4FFC-B9F4-E4C76153A3E5}" type="datetime1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0CDDE-5EA6-464C-A861-DFA98DEFE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536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D636-B8AA-40A6-9A64-EA79237D6BB2}" type="datetime1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0CDDE-5EA6-464C-A861-DFA98DEFE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97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6CC46-964D-4859-AFAC-3D130AE46B4F}" type="datetime1">
              <a:rPr lang="ko-KR" altLang="en-US" smtClean="0"/>
              <a:t>2019-02-01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0CDDE-5EA6-464C-A861-DFA98DEFE3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02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angbk0120.github.io/articles/2018-01/face-net" TargetMode="External"/><Relationship Id="rId2" Type="http://schemas.openxmlformats.org/officeDocument/2006/relationships/hyperlink" Target="https://github.com/iwantooxxoox/Keras-OpenFace/blob/master/Untitled.ipynb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@jongdae.lim/%EA%B8%B0%EA%B3%84-%ED%95%99%EC%8A%B5-machine-learning-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/>
        </p:nvSpPr>
        <p:spPr>
          <a:xfrm>
            <a:off x="1557252" y="2851265"/>
            <a:ext cx="9144000" cy="6586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다중 객체 중 특정 객체 인식</a:t>
            </a:r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분류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부제목 2"/>
          <p:cNvSpPr>
            <a:spLocks noGrp="1"/>
          </p:cNvSpPr>
          <p:nvPr/>
        </p:nvSpPr>
        <p:spPr>
          <a:xfrm>
            <a:off x="4822079" y="3526589"/>
            <a:ext cx="4946071" cy="397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한국전자통신연구원</a:t>
            </a:r>
            <a:r>
              <a:rPr lang="en-US" altLang="ko-KR" sz="18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8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동계 연구 연수생 이태경</a:t>
            </a:r>
            <a:endParaRPr lang="ko-KR" altLang="en-US" sz="1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0CDDE-5EA6-464C-A861-DFA98DEFE3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42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477" y="954044"/>
            <a:ext cx="9881065" cy="675252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Training Model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en-US" altLang="ko-KR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facenet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D985-B637-4E4B-8A7D-E46A7FAF38C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2261481" y="3613397"/>
            <a:ext cx="2605363" cy="1810817"/>
            <a:chOff x="1308555" y="3046633"/>
            <a:chExt cx="2605363" cy="1810817"/>
          </a:xfrm>
        </p:grpSpPr>
        <p:sp>
          <p:nvSpPr>
            <p:cNvPr id="34" name="타원 33"/>
            <p:cNvSpPr/>
            <p:nvPr/>
          </p:nvSpPr>
          <p:spPr>
            <a:xfrm>
              <a:off x="1440093" y="3439332"/>
              <a:ext cx="505085" cy="50643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b="1" dirty="0" smtClean="0"/>
            </a:p>
          </p:txBody>
        </p:sp>
        <p:sp>
          <p:nvSpPr>
            <p:cNvPr id="35" name="타원 34"/>
            <p:cNvSpPr/>
            <p:nvPr/>
          </p:nvSpPr>
          <p:spPr>
            <a:xfrm>
              <a:off x="2438043" y="3046633"/>
              <a:ext cx="360998" cy="36196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b="1" dirty="0" smtClean="0"/>
            </a:p>
          </p:txBody>
        </p:sp>
        <p:cxnSp>
          <p:nvCxnSpPr>
            <p:cNvPr id="9" name="직선 화살표 연결선 8"/>
            <p:cNvCxnSpPr>
              <a:stCxn id="34" idx="7"/>
              <a:endCxn id="35" idx="2"/>
            </p:cNvCxnSpPr>
            <p:nvPr/>
          </p:nvCxnSpPr>
          <p:spPr>
            <a:xfrm flipV="1">
              <a:off x="1871210" y="3227616"/>
              <a:ext cx="566833" cy="285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타원 36"/>
            <p:cNvSpPr/>
            <p:nvPr/>
          </p:nvSpPr>
          <p:spPr>
            <a:xfrm>
              <a:off x="3315998" y="4204509"/>
              <a:ext cx="360998" cy="3619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b="1" dirty="0" smtClean="0"/>
            </a:p>
          </p:txBody>
        </p:sp>
        <p:cxnSp>
          <p:nvCxnSpPr>
            <p:cNvPr id="38" name="직선 화살표 연결선 37"/>
            <p:cNvCxnSpPr>
              <a:stCxn id="34" idx="5"/>
              <a:endCxn id="37" idx="2"/>
            </p:cNvCxnSpPr>
            <p:nvPr/>
          </p:nvCxnSpPr>
          <p:spPr>
            <a:xfrm>
              <a:off x="1871210" y="3871603"/>
              <a:ext cx="1444788" cy="513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308555" y="3959463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Anchor</a:t>
              </a:r>
              <a:endParaRPr lang="ko-KR" altLang="en-US" sz="14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75751" y="3384773"/>
              <a:ext cx="9096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Negative</a:t>
              </a:r>
              <a:endParaRPr lang="ko-KR" altLang="en-US" sz="14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112417" y="4549673"/>
              <a:ext cx="8015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Positive</a:t>
              </a:r>
              <a:endParaRPr lang="ko-KR" altLang="en-US" sz="1400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92477" y="1775306"/>
            <a:ext cx="77750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Vector </a:t>
            </a:r>
            <a:r>
              <a:rPr lang="ko-KR" altLang="en-US" sz="1600" dirty="0" smtClean="0"/>
              <a:t>사이의 거리가 </a:t>
            </a:r>
            <a:r>
              <a:rPr lang="ko-KR" altLang="en-US" sz="1600" dirty="0" err="1" smtClean="0"/>
              <a:t>유사도가</a:t>
            </a:r>
            <a:r>
              <a:rPr lang="ko-KR" altLang="en-US" sz="1600" dirty="0" smtClean="0"/>
              <a:t> 되어야 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동일인은 가까운 거리를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다른 사람은 먼 거리에 있도록 나타내야 한다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따라서 이를 </a:t>
            </a:r>
            <a:r>
              <a:rPr lang="en-US" altLang="ko-KR" sz="1600" b="1" dirty="0" smtClean="0"/>
              <a:t>loss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로 나타냄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기준이 되는 </a:t>
            </a:r>
            <a:r>
              <a:rPr lang="en-US" altLang="ko-KR" sz="1600" dirty="0" smtClean="0"/>
              <a:t>Anchor Image, </a:t>
            </a:r>
            <a:r>
              <a:rPr lang="ko-KR" altLang="en-US" sz="1600" dirty="0" smtClean="0"/>
              <a:t>동일인인 </a:t>
            </a:r>
            <a:r>
              <a:rPr lang="en-US" altLang="ko-KR" sz="1600" dirty="0" smtClean="0"/>
              <a:t>Positive Image, </a:t>
            </a:r>
          </a:p>
          <a:p>
            <a:r>
              <a:rPr lang="ko-KR" altLang="en-US" sz="1600" dirty="0" smtClean="0"/>
              <a:t>다른 사람인 </a:t>
            </a:r>
            <a:r>
              <a:rPr lang="en-US" altLang="ko-KR" sz="1600" dirty="0" smtClean="0"/>
              <a:t>Negative </a:t>
            </a:r>
            <a:r>
              <a:rPr lang="ko-KR" altLang="en-US" sz="1600" dirty="0" smtClean="0"/>
              <a:t>이미지 총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장을 이용하기 때문에 </a:t>
            </a:r>
            <a:r>
              <a:rPr lang="en-US" altLang="ko-KR" sz="1600" b="1" dirty="0" smtClean="0"/>
              <a:t>Triplet Loss</a:t>
            </a:r>
            <a:endParaRPr lang="ko-KR" altLang="en-US" sz="1600" b="1" dirty="0"/>
          </a:p>
        </p:txBody>
      </p:sp>
      <p:grpSp>
        <p:nvGrpSpPr>
          <p:cNvPr id="49" name="그룹 48"/>
          <p:cNvGrpSpPr/>
          <p:nvPr/>
        </p:nvGrpSpPr>
        <p:grpSpPr>
          <a:xfrm>
            <a:off x="6314274" y="3707878"/>
            <a:ext cx="2823278" cy="1698451"/>
            <a:chOff x="1308555" y="2930286"/>
            <a:chExt cx="2823278" cy="1698451"/>
          </a:xfrm>
        </p:grpSpPr>
        <p:sp>
          <p:nvSpPr>
            <p:cNvPr id="50" name="타원 49"/>
            <p:cNvSpPr/>
            <p:nvPr/>
          </p:nvSpPr>
          <p:spPr>
            <a:xfrm>
              <a:off x="1440093" y="3439332"/>
              <a:ext cx="505085" cy="50643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b="1" dirty="0" smtClean="0"/>
            </a:p>
          </p:txBody>
        </p:sp>
        <p:sp>
          <p:nvSpPr>
            <p:cNvPr id="51" name="타원 50"/>
            <p:cNvSpPr/>
            <p:nvPr/>
          </p:nvSpPr>
          <p:spPr>
            <a:xfrm>
              <a:off x="3496497" y="2930286"/>
              <a:ext cx="360998" cy="36196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b="1" dirty="0" smtClean="0"/>
            </a:p>
          </p:txBody>
        </p:sp>
        <p:cxnSp>
          <p:nvCxnSpPr>
            <p:cNvPr id="52" name="직선 화살표 연결선 51"/>
            <p:cNvCxnSpPr>
              <a:stCxn id="50" idx="7"/>
              <a:endCxn id="51" idx="2"/>
            </p:cNvCxnSpPr>
            <p:nvPr/>
          </p:nvCxnSpPr>
          <p:spPr>
            <a:xfrm flipV="1">
              <a:off x="1871210" y="3111269"/>
              <a:ext cx="1625287" cy="402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타원 53"/>
            <p:cNvSpPr/>
            <p:nvPr/>
          </p:nvSpPr>
          <p:spPr>
            <a:xfrm>
              <a:off x="2498876" y="3917521"/>
              <a:ext cx="360998" cy="3619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b="1" dirty="0" smtClean="0"/>
            </a:p>
          </p:txBody>
        </p:sp>
        <p:cxnSp>
          <p:nvCxnSpPr>
            <p:cNvPr id="55" name="직선 화살표 연결선 54"/>
            <p:cNvCxnSpPr>
              <a:stCxn id="50" idx="5"/>
              <a:endCxn id="54" idx="2"/>
            </p:cNvCxnSpPr>
            <p:nvPr/>
          </p:nvCxnSpPr>
          <p:spPr>
            <a:xfrm>
              <a:off x="1871210" y="3871603"/>
              <a:ext cx="627666" cy="226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1308555" y="3959463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Anchor</a:t>
              </a:r>
              <a:endParaRPr lang="ko-KR" altLang="en-US" sz="14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222160" y="3312383"/>
              <a:ext cx="9096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Negative</a:t>
              </a:r>
              <a:endParaRPr lang="ko-KR" altLang="en-US" sz="14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375817" y="4320960"/>
              <a:ext cx="8015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Positive</a:t>
              </a:r>
              <a:endParaRPr lang="ko-KR" altLang="en-US" sz="140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997680" y="5590489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학습 전 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381536" y="552404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학습 후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96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477" y="954044"/>
            <a:ext cx="8659093" cy="675252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Training Model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facenet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(Google </a:t>
            </a:r>
            <a:r>
              <a:rPr lang="en-US" altLang="ko-KR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facenet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2015)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D985-B637-4E4B-8A7D-E46A7FAF38C5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113" y="1779164"/>
            <a:ext cx="6626335" cy="35053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064" y="2747357"/>
            <a:ext cx="1515785" cy="15689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340261" y="5653743"/>
            <a:ext cx="9742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2</a:t>
            </a:r>
            <a:r>
              <a:rPr lang="ko-KR" altLang="en-US" sz="1400" b="1" dirty="0" smtClean="0"/>
              <a:t>개의 </a:t>
            </a:r>
            <a:r>
              <a:rPr lang="en-US" altLang="ko-KR" sz="1400" b="1" dirty="0" smtClean="0"/>
              <a:t>scene</a:t>
            </a:r>
            <a:r>
              <a:rPr lang="ko-KR" altLang="en-US" sz="1400" b="1" dirty="0" smtClean="0"/>
              <a:t>에서의 황정민 얼굴을 </a:t>
            </a:r>
            <a:r>
              <a:rPr lang="en-US" altLang="ko-KR" sz="1400" b="1" dirty="0" smtClean="0"/>
              <a:t>crop </a:t>
            </a:r>
            <a:r>
              <a:rPr lang="ko-KR" altLang="en-US" sz="1400" b="1" dirty="0" smtClean="0"/>
              <a:t>한 후 첫번째 </a:t>
            </a:r>
            <a:r>
              <a:rPr lang="en-US" altLang="ko-KR" sz="1400" b="1" dirty="0" smtClean="0"/>
              <a:t>frame</a:t>
            </a:r>
            <a:r>
              <a:rPr lang="ko-KR" altLang="en-US" sz="1400" b="1" dirty="0" smtClean="0"/>
              <a:t>의 황정민 얼굴과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나머지 얼굴들 간의 </a:t>
            </a:r>
            <a:r>
              <a:rPr lang="en-US" altLang="ko-KR" sz="1400" b="1" dirty="0" smtClean="0"/>
              <a:t>embedding vector</a:t>
            </a:r>
            <a:r>
              <a:rPr lang="ko-KR" altLang="en-US" sz="1400" b="1" dirty="0" smtClean="0"/>
              <a:t> 거리를 </a:t>
            </a:r>
            <a:r>
              <a:rPr lang="ko-KR" altLang="en-US" sz="1400" b="1" dirty="0" smtClean="0"/>
              <a:t>단순 비교했을 </a:t>
            </a:r>
            <a:r>
              <a:rPr lang="ko-KR" altLang="en-US" sz="1400" b="1" dirty="0" smtClean="0"/>
              <a:t>경우 </a:t>
            </a:r>
            <a:r>
              <a:rPr lang="en-US" altLang="ko-KR" sz="1400" b="1" u="sng" dirty="0" smtClean="0"/>
              <a:t>80.57</a:t>
            </a:r>
            <a:r>
              <a:rPr lang="en-US" altLang="ko-KR" sz="1400" b="1" dirty="0" smtClean="0"/>
              <a:t>%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195/242) </a:t>
            </a:r>
            <a:r>
              <a:rPr lang="ko-KR" altLang="en-US" sz="1400" b="1" dirty="0" smtClean="0"/>
              <a:t>로 </a:t>
            </a:r>
            <a:r>
              <a:rPr lang="ko-KR" altLang="en-US" sz="1400" b="1" dirty="0" smtClean="0"/>
              <a:t>같은 사람으로 인식함 </a:t>
            </a:r>
            <a:r>
              <a:rPr lang="en-US" altLang="ko-KR" sz="1400" b="1" dirty="0" smtClean="0"/>
              <a:t>(r=1.1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cxnSp>
        <p:nvCxnSpPr>
          <p:cNvPr id="12" name="직선 화살표 연결선 11"/>
          <p:cNvCxnSpPr>
            <a:stCxn id="9" idx="3"/>
            <a:endCxn id="5" idx="1"/>
          </p:cNvCxnSpPr>
          <p:nvPr/>
        </p:nvCxnSpPr>
        <p:spPr>
          <a:xfrm>
            <a:off x="3034849" y="3531842"/>
            <a:ext cx="626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78312" y="4367278"/>
            <a:ext cx="17972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hwang_jungmin_0001.jpg</a:t>
            </a:r>
            <a:endParaRPr lang="ko-KR" alt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3114584" y="324921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비교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6517" y="5296623"/>
            <a:ext cx="48750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hwang_jungmin_0001~hwang_jungmin_0242.jpg (</a:t>
            </a:r>
            <a:r>
              <a:rPr lang="ko-KR" altLang="en-US" sz="1100" dirty="0" smtClean="0"/>
              <a:t>총 </a:t>
            </a:r>
            <a:r>
              <a:rPr lang="en-US" altLang="ko-KR" sz="1100" dirty="0" smtClean="0"/>
              <a:t>242</a:t>
            </a:r>
            <a:r>
              <a:rPr lang="ko-KR" altLang="en-US" sz="1100" dirty="0" smtClean="0"/>
              <a:t>개의 이미지 파일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01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477" y="954044"/>
            <a:ext cx="8659093" cy="675252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Training Model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facenet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(Google </a:t>
            </a:r>
            <a:r>
              <a:rPr lang="en-US" altLang="ko-KR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facenet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2015)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D985-B637-4E4B-8A7D-E46A7FAF38C5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64" y="2747357"/>
            <a:ext cx="1515785" cy="15689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2" name="직선 화살표 연결선 11"/>
          <p:cNvCxnSpPr>
            <a:stCxn id="9" idx="3"/>
          </p:cNvCxnSpPr>
          <p:nvPr/>
        </p:nvCxnSpPr>
        <p:spPr>
          <a:xfrm>
            <a:off x="3034849" y="3531842"/>
            <a:ext cx="626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78312" y="4367278"/>
            <a:ext cx="17972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hwang_jungmin_0001.jpg</a:t>
            </a:r>
            <a:endParaRPr lang="ko-KR" alt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3114584" y="324921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비교</a:t>
            </a:r>
            <a:endParaRPr lang="ko-KR" altLang="en-US" sz="11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113" y="1903009"/>
            <a:ext cx="6406071" cy="32768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509840" y="5335474"/>
            <a:ext cx="9172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이정재의</a:t>
            </a:r>
            <a:r>
              <a:rPr lang="ko-KR" altLang="en-US" sz="1400" b="1" dirty="0" smtClean="0"/>
              <a:t> </a:t>
            </a:r>
            <a:r>
              <a:rPr lang="ko-KR" altLang="en-US" sz="1400" b="1" dirty="0" smtClean="0"/>
              <a:t>얼굴을 </a:t>
            </a:r>
            <a:r>
              <a:rPr lang="en-US" altLang="ko-KR" sz="1400" b="1" dirty="0" smtClean="0"/>
              <a:t>crop </a:t>
            </a:r>
            <a:r>
              <a:rPr lang="ko-KR" altLang="en-US" sz="1400" b="1" dirty="0" smtClean="0"/>
              <a:t>한 후 </a:t>
            </a:r>
            <a:r>
              <a:rPr lang="ko-KR" altLang="en-US" sz="1400" b="1" dirty="0" smtClean="0"/>
              <a:t>황정민 </a:t>
            </a:r>
            <a:r>
              <a:rPr lang="ko-KR" altLang="en-US" sz="1400" b="1" dirty="0" smtClean="0"/>
              <a:t>얼굴과 </a:t>
            </a:r>
            <a:r>
              <a:rPr lang="ko-KR" altLang="en-US" sz="1400" b="1" dirty="0" smtClean="0"/>
              <a:t>이정재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얼굴들 </a:t>
            </a:r>
            <a:r>
              <a:rPr lang="ko-KR" altLang="en-US" sz="1400" b="1" dirty="0" smtClean="0"/>
              <a:t>간의 </a:t>
            </a:r>
            <a:r>
              <a:rPr lang="en-US" altLang="ko-KR" sz="1400" b="1" dirty="0" smtClean="0"/>
              <a:t>embedding vector</a:t>
            </a:r>
            <a:r>
              <a:rPr lang="ko-KR" altLang="en-US" sz="1400" b="1" dirty="0" smtClean="0"/>
              <a:t> 거리를 </a:t>
            </a:r>
            <a:r>
              <a:rPr lang="ko-KR" altLang="en-US" sz="1400" b="1" dirty="0" smtClean="0"/>
              <a:t>단순 비교했을 </a:t>
            </a:r>
            <a:r>
              <a:rPr lang="ko-KR" altLang="en-US" sz="1400" b="1" dirty="0" smtClean="0"/>
              <a:t>경우 </a:t>
            </a:r>
            <a:endParaRPr lang="en-US" altLang="ko-KR" sz="1400" b="1" dirty="0" smtClean="0"/>
          </a:p>
          <a:p>
            <a:r>
              <a:rPr lang="en-US" altLang="ko-KR" sz="1400" b="1" u="sng" dirty="0" smtClean="0"/>
              <a:t>75</a:t>
            </a:r>
            <a:r>
              <a:rPr lang="en-US" altLang="ko-KR" sz="1400" b="1" u="sng" dirty="0" smtClean="0"/>
              <a:t>.1</a:t>
            </a:r>
            <a:r>
              <a:rPr lang="en-US" altLang="ko-KR" sz="1400" b="1" dirty="0" smtClean="0"/>
              <a:t>%(188/289) </a:t>
            </a:r>
            <a:r>
              <a:rPr lang="ko-KR" altLang="en-US" sz="1400" b="1" dirty="0" smtClean="0"/>
              <a:t>로 다른 </a:t>
            </a:r>
            <a:r>
              <a:rPr lang="ko-KR" altLang="en-US" sz="1400" b="1" dirty="0" smtClean="0"/>
              <a:t>사람으로 </a:t>
            </a:r>
            <a:r>
              <a:rPr lang="ko-KR" altLang="en-US" sz="1400" b="1" dirty="0" smtClean="0"/>
              <a:t>구별함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(r=1.1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2851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477" y="954044"/>
            <a:ext cx="9922628" cy="675252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Training Model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facenet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D985-B637-4E4B-8A7D-E46A7FAF38C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92477" y="1718343"/>
            <a:ext cx="989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Embedding vector</a:t>
            </a:r>
            <a:r>
              <a:rPr lang="ko-KR" altLang="en-US" dirty="0" smtClean="0"/>
              <a:t>를 통한 분류되어진 이미지의 </a:t>
            </a:r>
            <a:r>
              <a:rPr lang="ko-KR" altLang="en-US" b="1" dirty="0" smtClean="0"/>
              <a:t>단순 비교로는 높은 정확도를 </a:t>
            </a:r>
            <a:r>
              <a:rPr lang="ko-KR" altLang="en-US" dirty="0" smtClean="0"/>
              <a:t>기대할 수 없다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2477" y="2087675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왜 그럴까 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 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997070" y="4980841"/>
            <a:ext cx="6385081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하나의 </a:t>
            </a:r>
            <a:r>
              <a:rPr lang="en-US" altLang="ko-KR" sz="1600" dirty="0" smtClean="0"/>
              <a:t>shot </a:t>
            </a:r>
            <a:r>
              <a:rPr lang="ko-KR" altLang="en-US" sz="1600" dirty="0" smtClean="0"/>
              <a:t>에서의 </a:t>
            </a:r>
            <a:r>
              <a:rPr lang="en-US" altLang="ko-KR" sz="1600" dirty="0" smtClean="0"/>
              <a:t>frame</a:t>
            </a:r>
            <a:r>
              <a:rPr lang="ko-KR" altLang="en-US" sz="1600" dirty="0" smtClean="0"/>
              <a:t>의 얼굴은 다음 </a:t>
            </a:r>
            <a:r>
              <a:rPr lang="en-US" altLang="ko-KR" sz="1600" dirty="0" smtClean="0"/>
              <a:t>frame</a:t>
            </a:r>
            <a:r>
              <a:rPr lang="ko-KR" altLang="en-US" sz="1600" dirty="0" smtClean="0"/>
              <a:t>의 얼굴과 유사하다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이는 하나의 </a:t>
            </a:r>
            <a:r>
              <a:rPr lang="en-US" altLang="ko-KR" sz="1600" dirty="0" smtClean="0"/>
              <a:t>shot </a:t>
            </a:r>
            <a:r>
              <a:rPr lang="ko-KR" altLang="en-US" sz="1600" dirty="0" smtClean="0"/>
              <a:t>에서의 얼굴 분류는 쉽게 하지만 </a:t>
            </a:r>
            <a:endParaRPr lang="en-US" altLang="ko-KR" sz="1600" dirty="0" smtClean="0"/>
          </a:p>
          <a:p>
            <a:r>
              <a:rPr lang="ko-KR" altLang="en-US" sz="1600" dirty="0" smtClean="0"/>
              <a:t>전체 </a:t>
            </a:r>
            <a:r>
              <a:rPr lang="en-US" altLang="ko-KR" sz="1600" dirty="0" smtClean="0"/>
              <a:t>shot</a:t>
            </a:r>
            <a:r>
              <a:rPr lang="ko-KR" altLang="en-US" sz="1600" dirty="0" smtClean="0"/>
              <a:t>에 대한 얼굴의 분류는 어렵게 만든다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938856" y="2829673"/>
            <a:ext cx="6927117" cy="2001439"/>
            <a:chOff x="1232586" y="3013016"/>
            <a:chExt cx="6927117" cy="2001439"/>
          </a:xfrm>
        </p:grpSpPr>
        <p:sp>
          <p:nvSpPr>
            <p:cNvPr id="9" name="타원 8"/>
            <p:cNvSpPr/>
            <p:nvPr/>
          </p:nvSpPr>
          <p:spPr>
            <a:xfrm>
              <a:off x="1232586" y="3013016"/>
              <a:ext cx="1884222" cy="188926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데이터의 </a:t>
              </a:r>
              <a:endParaRPr lang="en-US" altLang="ko-KR" sz="1400" b="1" dirty="0" smtClean="0"/>
            </a:p>
            <a:p>
              <a:pPr algn="ctr"/>
              <a:r>
                <a:rPr lang="ko-KR" altLang="en-US" sz="1400" b="1" dirty="0" smtClean="0"/>
                <a:t>편향성</a:t>
              </a:r>
              <a:endParaRPr lang="en-US" altLang="ko-KR" sz="1400" b="1" dirty="0" smtClean="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4120" y="3284449"/>
              <a:ext cx="1296534" cy="136152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6796" y="3284449"/>
              <a:ext cx="1280506" cy="136550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6980" y="3269329"/>
              <a:ext cx="1352723" cy="137664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3695917" y="4673417"/>
              <a:ext cx="795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Shot 1</a:t>
              </a:r>
              <a:endParaRPr lang="ko-KR" alt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29343" y="4675901"/>
              <a:ext cx="795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Shot 2</a:t>
              </a:r>
              <a:endParaRPr lang="ko-KR" alt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70175" y="4667614"/>
              <a:ext cx="795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Shot 3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3791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478" y="954043"/>
            <a:ext cx="8758846" cy="683565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Training Model &amp; Face </a:t>
            </a:r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Classification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D985-B637-4E4B-8A7D-E46A7FAF38C5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92478" y="1680962"/>
            <a:ext cx="926420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1. </a:t>
            </a:r>
            <a:r>
              <a:rPr lang="ko-KR" altLang="en-US" sz="1600" b="1" dirty="0" smtClean="0"/>
              <a:t>이미지 분류를 위해 영화의 장면들을 </a:t>
            </a:r>
            <a:r>
              <a:rPr lang="en-US" altLang="ko-KR" sz="1600" b="1" dirty="0" smtClean="0"/>
              <a:t>Shot </a:t>
            </a:r>
            <a:r>
              <a:rPr lang="ko-KR" altLang="en-US" sz="1600" b="1" dirty="0" smtClean="0"/>
              <a:t>별로 </a:t>
            </a:r>
            <a:r>
              <a:rPr lang="ko-KR" altLang="en-US" sz="1600" b="1" dirty="0" smtClean="0"/>
              <a:t>분리 </a:t>
            </a:r>
            <a:r>
              <a:rPr lang="en-US" altLang="ko-KR" sz="1600" b="1" dirty="0" smtClean="0"/>
              <a:t>(</a:t>
            </a:r>
            <a:r>
              <a:rPr lang="en-US" altLang="ko-KR" sz="1600" b="1" dirty="0" smtClean="0"/>
              <a:t>optical flow </a:t>
            </a:r>
            <a:r>
              <a:rPr lang="ko-KR" altLang="en-US" sz="1600" b="1" dirty="0" smtClean="0"/>
              <a:t>등 이용</a:t>
            </a:r>
            <a:r>
              <a:rPr lang="en-US" altLang="ko-KR" sz="1600" b="1" dirty="0" smtClean="0"/>
              <a:t>)</a:t>
            </a:r>
          </a:p>
          <a:p>
            <a:endParaRPr lang="en-US" altLang="ko-KR" sz="1600" dirty="0" smtClean="0"/>
          </a:p>
          <a:p>
            <a:r>
              <a:rPr lang="en-US" altLang="ko-KR" sz="1600" b="1" dirty="0" smtClean="0"/>
              <a:t>2. </a:t>
            </a:r>
            <a:r>
              <a:rPr lang="ko-KR" altLang="en-US" sz="1600" b="1" dirty="0" smtClean="0"/>
              <a:t>정확도 향상을 위해 </a:t>
            </a:r>
            <a:r>
              <a:rPr lang="en-US" altLang="ko-KR" sz="1600" b="1" dirty="0" smtClean="0"/>
              <a:t>embedding vector </a:t>
            </a:r>
            <a:r>
              <a:rPr lang="ko-KR" altLang="en-US" sz="1600" b="1" dirty="0" smtClean="0"/>
              <a:t>에서 </a:t>
            </a:r>
            <a:r>
              <a:rPr lang="en-US" altLang="ko-KR" sz="1600" b="1" dirty="0" smtClean="0"/>
              <a:t>input image </a:t>
            </a:r>
            <a:r>
              <a:rPr lang="ko-KR" altLang="en-US" sz="1600" b="1" dirty="0" smtClean="0"/>
              <a:t>특성 변경</a:t>
            </a:r>
            <a:endParaRPr lang="en-US" altLang="ko-KR" sz="1600" b="1" dirty="0" smtClean="0"/>
          </a:p>
          <a:p>
            <a:r>
              <a:rPr lang="en-US" altLang="ko-KR" sz="1600" dirty="0" smtClean="0"/>
              <a:t>Image -&gt; Embedding vector</a:t>
            </a:r>
          </a:p>
          <a:p>
            <a:r>
              <a:rPr lang="en-US" altLang="ko-KR" sz="1600" dirty="0" smtClean="0"/>
              <a:t>HOG Image -&gt; embedding vector</a:t>
            </a:r>
          </a:p>
          <a:p>
            <a:r>
              <a:rPr lang="en-US" altLang="ko-KR" sz="1600" dirty="0" smtClean="0"/>
              <a:t>HSV Image -&gt; embedding vector </a:t>
            </a:r>
          </a:p>
          <a:p>
            <a:endParaRPr lang="en-US" altLang="ko-KR" sz="1600" dirty="0"/>
          </a:p>
          <a:p>
            <a:r>
              <a:rPr lang="en-US" altLang="ko-KR" sz="1600" b="1" dirty="0" smtClean="0"/>
              <a:t>3. Face classification</a:t>
            </a:r>
            <a:r>
              <a:rPr lang="ko-KR" altLang="en-US" sz="1600" b="1" dirty="0" smtClean="0"/>
              <a:t>에 </a:t>
            </a:r>
            <a:r>
              <a:rPr lang="en-US" altLang="ko-KR" sz="1600" b="1" dirty="0" smtClean="0"/>
              <a:t>Embedding vector </a:t>
            </a:r>
            <a:r>
              <a:rPr lang="ko-KR" altLang="en-US" sz="1600" b="1" dirty="0" smtClean="0"/>
              <a:t>간의 </a:t>
            </a:r>
            <a:r>
              <a:rPr lang="en-US" altLang="ko-KR" sz="1600" b="1" dirty="0" smtClean="0"/>
              <a:t>distance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이용</a:t>
            </a:r>
            <a:endParaRPr lang="en-US" altLang="ko-KR" sz="1600" b="1" dirty="0" smtClean="0"/>
          </a:p>
          <a:p>
            <a:r>
              <a:rPr lang="ko-KR" altLang="en-US" sz="1600" dirty="0" smtClean="0"/>
              <a:t>이때 단순 </a:t>
            </a:r>
            <a:r>
              <a:rPr lang="en-US" altLang="ko-KR" sz="1600" dirty="0" smtClean="0"/>
              <a:t>distance </a:t>
            </a:r>
            <a:r>
              <a:rPr lang="ko-KR" altLang="en-US" sz="1600" dirty="0" smtClean="0"/>
              <a:t>비교가 아니라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이전 </a:t>
            </a:r>
            <a:r>
              <a:rPr lang="en-US" altLang="ko-KR" sz="1600" dirty="0" smtClean="0"/>
              <a:t>frame </a:t>
            </a:r>
            <a:r>
              <a:rPr lang="ko-KR" altLang="en-US" sz="1600" dirty="0" smtClean="0"/>
              <a:t>들과 현재 </a:t>
            </a:r>
            <a:r>
              <a:rPr lang="en-US" altLang="ko-KR" sz="1600" dirty="0" smtClean="0"/>
              <a:t>frame </a:t>
            </a:r>
            <a:r>
              <a:rPr lang="ko-KR" altLang="en-US" sz="1600" dirty="0" smtClean="0"/>
              <a:t>간의 </a:t>
            </a:r>
            <a:r>
              <a:rPr lang="en-US" altLang="ko-KR" sz="1600" dirty="0" smtClean="0"/>
              <a:t>face</a:t>
            </a:r>
            <a:r>
              <a:rPr lang="ko-KR" altLang="en-US" sz="1600" dirty="0" smtClean="0"/>
              <a:t>의 위치</a:t>
            </a:r>
            <a:r>
              <a:rPr lang="en-US" altLang="ko-KR" sz="1600" dirty="0" smtClean="0"/>
              <a:t>, optical flow </a:t>
            </a:r>
            <a:r>
              <a:rPr lang="ko-KR" altLang="en-US" sz="1600" dirty="0" smtClean="0"/>
              <a:t>값에 대한 </a:t>
            </a:r>
            <a:r>
              <a:rPr lang="ko-KR" altLang="en-US" sz="1600" b="1" dirty="0" smtClean="0"/>
              <a:t>가중치</a:t>
            </a:r>
            <a:r>
              <a:rPr lang="ko-KR" altLang="en-US" sz="1600" dirty="0" smtClean="0"/>
              <a:t>를 부여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b="1" dirty="0" smtClean="0"/>
              <a:t>4. 3</a:t>
            </a:r>
            <a:r>
              <a:rPr lang="ko-KR" altLang="en-US" sz="1600" b="1" dirty="0" smtClean="0"/>
              <a:t>번의 내용을 바탕으로 분류되어진 </a:t>
            </a:r>
            <a:r>
              <a:rPr lang="en-US" altLang="ko-KR" sz="1600" b="1" dirty="0" smtClean="0"/>
              <a:t>image </a:t>
            </a:r>
            <a:r>
              <a:rPr lang="ko-KR" altLang="en-US" sz="1600" b="1" dirty="0" smtClean="0"/>
              <a:t>들의 </a:t>
            </a:r>
            <a:r>
              <a:rPr lang="en-US" altLang="ko-KR" sz="1600" b="1" dirty="0" smtClean="0"/>
              <a:t>embedding vector </a:t>
            </a:r>
            <a:r>
              <a:rPr lang="ko-KR" altLang="en-US" sz="1600" b="1" dirty="0" smtClean="0"/>
              <a:t>값을 이용해 학습 모델 생성</a:t>
            </a:r>
            <a:endParaRPr lang="en-US" altLang="ko-KR" sz="1600" b="1" dirty="0" smtClean="0"/>
          </a:p>
          <a:p>
            <a:r>
              <a:rPr lang="en-US" altLang="ko-KR" sz="1600" dirty="0" smtClean="0"/>
              <a:t>(embedding vector</a:t>
            </a:r>
            <a:r>
              <a:rPr lang="ko-KR" altLang="en-US" sz="1600" dirty="0"/>
              <a:t>들</a:t>
            </a:r>
            <a:r>
              <a:rPr lang="ko-KR" altLang="en-US" sz="1600" dirty="0" smtClean="0"/>
              <a:t>에 대한 </a:t>
            </a:r>
            <a:r>
              <a:rPr lang="en-US" altLang="ko-KR" sz="1600" dirty="0" smtClean="0"/>
              <a:t>CNN, NN </a:t>
            </a:r>
            <a:r>
              <a:rPr lang="ko-KR" altLang="en-US" sz="1600" dirty="0" smtClean="0"/>
              <a:t>등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적용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endParaRPr lang="ko-KR" altLang="en-US" sz="1600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509246" y="4730805"/>
            <a:ext cx="11020" cy="591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70537" y="5351816"/>
            <a:ext cx="7874271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영화에서 얼굴을 </a:t>
            </a:r>
            <a:r>
              <a:rPr lang="en-US" altLang="ko-KR" dirty="0" smtClean="0"/>
              <a:t>detection </a:t>
            </a:r>
            <a:r>
              <a:rPr lang="ko-KR" altLang="en-US" dirty="0" smtClean="0"/>
              <a:t>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자동으로 </a:t>
            </a:r>
            <a:r>
              <a:rPr lang="en-US" altLang="ko-KR" dirty="0" smtClean="0"/>
              <a:t>classification.</a:t>
            </a:r>
          </a:p>
          <a:p>
            <a:r>
              <a:rPr lang="en-US" altLang="ko-KR" dirty="0" smtClean="0"/>
              <a:t>Classification </a:t>
            </a:r>
            <a:r>
              <a:rPr lang="ko-KR" altLang="en-US" dirty="0" smtClean="0"/>
              <a:t>된 이미지를 바탕으로 학습하여 각 </a:t>
            </a:r>
            <a:r>
              <a:rPr lang="en-US" altLang="ko-KR" dirty="0" smtClean="0"/>
              <a:t>shot </a:t>
            </a:r>
            <a:r>
              <a:rPr lang="ko-KR" altLang="en-US" dirty="0" smtClean="0"/>
              <a:t>별로 얼굴 구별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2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/>
        </p:nvSpPr>
        <p:spPr>
          <a:xfrm>
            <a:off x="223827" y="696698"/>
            <a:ext cx="2652377" cy="6586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참고자료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0CDDE-5EA6-464C-A861-DFA98DEFE3C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41494" y="2185522"/>
            <a:ext cx="7495963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 smtClean="0">
                <a:solidFill>
                  <a:srgbClr val="808080"/>
                </a:solidFill>
                <a:latin typeface="+mj-lt"/>
                <a:ea typeface="굴림체" panose="020B0609000101010101" pitchFamily="49" charset="-127"/>
                <a:hlinkClick r:id="rId2"/>
              </a:rPr>
              <a:t>https</a:t>
            </a:r>
            <a:r>
              <a:rPr lang="en-US" altLang="ko-KR" sz="1100" b="1" dirty="0">
                <a:solidFill>
                  <a:srgbClr val="808080"/>
                </a:solidFill>
                <a:latin typeface="+mj-lt"/>
                <a:ea typeface="굴림체" panose="020B0609000101010101" pitchFamily="49" charset="-127"/>
                <a:hlinkClick r:id="rId2"/>
              </a:rPr>
              <a:t>://</a:t>
            </a:r>
            <a:r>
              <a:rPr lang="en-US" altLang="ko-KR" sz="1100" b="1" dirty="0" smtClean="0">
                <a:solidFill>
                  <a:srgbClr val="808080"/>
                </a:solidFill>
                <a:latin typeface="+mj-lt"/>
                <a:ea typeface="굴림체" panose="020B0609000101010101" pitchFamily="49" charset="-127"/>
                <a:hlinkClick r:id="rId2"/>
              </a:rPr>
              <a:t>github.com/iwantooxxoox/Keras-OpenFace/blob/master/Untitled.ipynb</a:t>
            </a:r>
            <a:endParaRPr lang="en-US" altLang="ko-KR" sz="1100" b="1" dirty="0" smtClean="0">
              <a:solidFill>
                <a:srgbClr val="808080"/>
              </a:solidFill>
              <a:latin typeface="+mj-lt"/>
              <a:ea typeface="굴림체" panose="020B0609000101010101" pitchFamily="49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 smtClean="0">
                <a:solidFill>
                  <a:srgbClr val="808080"/>
                </a:solidFill>
                <a:latin typeface="+mj-lt"/>
                <a:ea typeface="굴림체" panose="020B0609000101010101" pitchFamily="49" charset="-127"/>
                <a:hlinkClick r:id="rId3"/>
              </a:rPr>
              <a:t>https</a:t>
            </a:r>
            <a:r>
              <a:rPr lang="en-US" altLang="ko-KR" sz="1100" b="1" dirty="0">
                <a:solidFill>
                  <a:srgbClr val="808080"/>
                </a:solidFill>
                <a:latin typeface="+mj-lt"/>
                <a:ea typeface="굴림체" panose="020B0609000101010101" pitchFamily="49" charset="-127"/>
                <a:hlinkClick r:id="rId3"/>
              </a:rPr>
              <a:t>://</a:t>
            </a:r>
            <a:r>
              <a:rPr lang="en-US" altLang="ko-KR" sz="1100" b="1" dirty="0" smtClean="0">
                <a:solidFill>
                  <a:srgbClr val="808080"/>
                </a:solidFill>
                <a:latin typeface="+mj-lt"/>
                <a:ea typeface="굴림체" panose="020B0609000101010101" pitchFamily="49" charset="-127"/>
                <a:hlinkClick r:id="rId3"/>
              </a:rPr>
              <a:t>kangbk0120.github.io/articles/2018-01/face-net</a:t>
            </a:r>
            <a:endParaRPr lang="en-US" altLang="ko-KR" sz="1100" b="1" dirty="0" smtClean="0">
              <a:solidFill>
                <a:srgbClr val="808080"/>
              </a:solidFill>
              <a:latin typeface="+mj-lt"/>
              <a:ea typeface="굴림체" panose="020B0609000101010101" pitchFamily="49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 smtClean="0">
                <a:solidFill>
                  <a:srgbClr val="808080"/>
                </a:solidFill>
                <a:latin typeface="+mj-lt"/>
                <a:ea typeface="굴림체" panose="020B0609000101010101" pitchFamily="49" charset="-127"/>
                <a:hlinkClick r:id="rId4"/>
              </a:rPr>
              <a:t>https</a:t>
            </a:r>
            <a:r>
              <a:rPr lang="en-US" altLang="ko-KR" sz="1100" b="1" dirty="0">
                <a:solidFill>
                  <a:srgbClr val="808080"/>
                </a:solidFill>
                <a:latin typeface="+mj-lt"/>
                <a:ea typeface="굴림체" panose="020B0609000101010101" pitchFamily="49" charset="-127"/>
                <a:hlinkClick r:id="rId4"/>
              </a:rPr>
              <a:t>://medium.com/@jongdae.lim/%EA%B8%B0%EA%B3%84-%</a:t>
            </a:r>
            <a:r>
              <a:rPr lang="en-US" altLang="ko-KR" sz="1100" b="1" dirty="0" smtClean="0">
                <a:solidFill>
                  <a:srgbClr val="808080"/>
                </a:solidFill>
                <a:latin typeface="+mj-lt"/>
                <a:ea typeface="굴림체" panose="020B0609000101010101" pitchFamily="49" charset="-127"/>
                <a:hlinkClick r:id="rId4"/>
              </a:rPr>
              <a:t>ED%95%99%EC%8A%B5-machine-learning-</a:t>
            </a:r>
            <a:endParaRPr lang="en-US" altLang="ko-KR" sz="1100" b="1" dirty="0" smtClean="0">
              <a:solidFill>
                <a:srgbClr val="808080"/>
              </a:solidFill>
              <a:latin typeface="+mj-lt"/>
              <a:ea typeface="굴림체" panose="020B0609000101010101" pitchFamily="49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 smtClean="0">
                <a:solidFill>
                  <a:srgbClr val="808080"/>
                </a:solidFill>
                <a:latin typeface="+mj-lt"/>
                <a:ea typeface="굴림체" panose="020B0609000101010101" pitchFamily="49" charset="-127"/>
              </a:rPr>
              <a:t>%</a:t>
            </a:r>
            <a:r>
              <a:rPr lang="en-US" altLang="ko-KR" sz="1100" b="1" dirty="0">
                <a:solidFill>
                  <a:srgbClr val="808080"/>
                </a:solidFill>
                <a:latin typeface="+mj-lt"/>
                <a:ea typeface="굴림체" panose="020B0609000101010101" pitchFamily="49" charset="-127"/>
              </a:rPr>
              <a:t>EC%9D%80-%</a:t>
            </a:r>
            <a:r>
              <a:rPr lang="en-US" altLang="ko-KR" sz="1100" b="1" dirty="0" smtClean="0">
                <a:solidFill>
                  <a:srgbClr val="808080"/>
                </a:solidFill>
                <a:latin typeface="+mj-lt"/>
                <a:ea typeface="굴림체" panose="020B0609000101010101" pitchFamily="49" charset="-127"/>
              </a:rPr>
              <a:t>EC%A6%90%EA%B2%81%EB%8B%A4-part-4-63ed781eee3c</a:t>
            </a:r>
          </a:p>
        </p:txBody>
      </p:sp>
    </p:spTree>
    <p:extLst>
      <p:ext uri="{BB962C8B-B14F-4D97-AF65-F5344CB8AC3E}">
        <p14:creationId xmlns:p14="http://schemas.microsoft.com/office/powerpoint/2010/main" val="35789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/>
        </p:nvSpPr>
        <p:spPr>
          <a:xfrm>
            <a:off x="1557252" y="2851265"/>
            <a:ext cx="9144000" cy="6586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0CDDE-5EA6-464C-A861-DFA98DEFE3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7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1737" y="1311490"/>
            <a:ext cx="2399608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 차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1737" y="2554563"/>
            <a:ext cx="5433754" cy="1326201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함초롬돋움" panose="020B0604000101010101" pitchFamily="50" charset="-127"/>
              </a:rPr>
              <a:t>다중 객체 중 특정 객체 인식</a:t>
            </a: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함초롬돋움" panose="020B0604000101010101" pitchFamily="50" charset="-127"/>
              </a:rPr>
              <a:t>/</a:t>
            </a:r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함초롬돋움" panose="020B0604000101010101" pitchFamily="50" charset="-127"/>
              </a:rPr>
              <a:t>분류 소개</a:t>
            </a:r>
            <a:endParaRPr lang="en-US" altLang="ko-KR" sz="18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함초롬돋움" panose="020B0604000101010101" pitchFamily="50" charset="-127"/>
              </a:rPr>
              <a:t>Face Detection </a:t>
            </a:r>
          </a:p>
          <a:p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함초롬돋움" panose="020B0604000101010101" pitchFamily="50" charset="-127"/>
              </a:rPr>
              <a:t>Training model</a:t>
            </a:r>
          </a:p>
          <a:p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함초롬돋움" panose="020B0604000101010101" pitchFamily="50" charset="-127"/>
              </a:rPr>
              <a:t>향후 일정</a:t>
            </a:r>
            <a:endParaRPr lang="en-US" altLang="ko-KR" sz="18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D985-B637-4E4B-8A7D-E46A7FAF38C5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59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28680"/>
            <a:ext cx="10515600" cy="951185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목표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85311"/>
            <a:ext cx="10616980" cy="482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영상의 다중 객체 중 특정 객체의 얼굴만을 </a:t>
            </a:r>
            <a:r>
              <a:rPr lang="ko-KR" altLang="en-US" sz="2000" b="1" dirty="0" smtClean="0"/>
              <a:t>인식</a:t>
            </a:r>
            <a:r>
              <a:rPr lang="en-US" altLang="ko-KR" sz="2000" b="1" dirty="0" smtClean="0"/>
              <a:t>/</a:t>
            </a:r>
            <a:r>
              <a:rPr lang="ko-KR" altLang="en-US" sz="2000" b="1" dirty="0" smtClean="0"/>
              <a:t>분류 후 </a:t>
            </a:r>
            <a:r>
              <a:rPr lang="ko-KR" altLang="en-US" sz="2000" dirty="0" smtClean="0"/>
              <a:t>자연스럽게 합성하는 기술</a:t>
            </a:r>
            <a:endParaRPr lang="ko-KR" altLang="en-US" sz="2400" dirty="0"/>
          </a:p>
        </p:txBody>
      </p:sp>
      <p:grpSp>
        <p:nvGrpSpPr>
          <p:cNvPr id="42" name="그룹 41"/>
          <p:cNvGrpSpPr/>
          <p:nvPr/>
        </p:nvGrpSpPr>
        <p:grpSpPr>
          <a:xfrm>
            <a:off x="1773381" y="2442461"/>
            <a:ext cx="8151373" cy="3245619"/>
            <a:chOff x="1068182" y="1983889"/>
            <a:chExt cx="9520048" cy="4185807"/>
          </a:xfrm>
        </p:grpSpPr>
        <p:grpSp>
          <p:nvGrpSpPr>
            <p:cNvPr id="27" name="그룹 26"/>
            <p:cNvGrpSpPr/>
            <p:nvPr/>
          </p:nvGrpSpPr>
          <p:grpSpPr>
            <a:xfrm>
              <a:off x="1068182" y="1983889"/>
              <a:ext cx="2323410" cy="3770373"/>
              <a:chOff x="1048091" y="2053244"/>
              <a:chExt cx="3020111" cy="4355870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1048091" y="2053244"/>
                <a:ext cx="3020111" cy="435587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2465" y="2219919"/>
                <a:ext cx="2727336" cy="1574397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637819" y="3789531"/>
                <a:ext cx="2244438" cy="440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 smtClean="0"/>
                  <a:t>Original Video</a:t>
                </a:r>
                <a:endParaRPr lang="ko-KR" altLang="en-US" sz="1050" dirty="0"/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2465" y="4232480"/>
                <a:ext cx="1224385" cy="1746808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1048091" y="5979288"/>
                <a:ext cx="1711947" cy="362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 smtClean="0"/>
                  <a:t>Detected Image</a:t>
                </a:r>
                <a:endParaRPr lang="ko-KR" altLang="en-US" sz="800" dirty="0"/>
              </a:p>
            </p:txBody>
          </p:sp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6355" y="4232480"/>
                <a:ext cx="1372342" cy="1752091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2618165" y="5979288"/>
                <a:ext cx="1450037" cy="362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 smtClean="0"/>
                  <a:t>Apply Image</a:t>
                </a:r>
                <a:endParaRPr lang="ko-KR" altLang="en-US" sz="800" dirty="0"/>
              </a:p>
            </p:txBody>
          </p:sp>
        </p:grpSp>
        <p:cxnSp>
          <p:nvCxnSpPr>
            <p:cNvPr id="22" name="직선 화살표 연결선 21"/>
            <p:cNvCxnSpPr/>
            <p:nvPr/>
          </p:nvCxnSpPr>
          <p:spPr>
            <a:xfrm>
              <a:off x="3369352" y="3688045"/>
              <a:ext cx="471777" cy="4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그룹 27"/>
            <p:cNvGrpSpPr/>
            <p:nvPr/>
          </p:nvGrpSpPr>
          <p:grpSpPr>
            <a:xfrm>
              <a:off x="6431303" y="2368143"/>
              <a:ext cx="4156927" cy="2912587"/>
              <a:chOff x="5998481" y="2587853"/>
              <a:chExt cx="4430683" cy="3059082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998481" y="2587853"/>
                <a:ext cx="4430683" cy="305908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0323" y="2847323"/>
                <a:ext cx="4066998" cy="2309897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7113864" y="5157220"/>
                <a:ext cx="2445919" cy="423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/>
                  <a:t>composition Image</a:t>
                </a:r>
                <a:endParaRPr lang="ko-KR" altLang="en-US" sz="1200" dirty="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612192" y="5766052"/>
              <a:ext cx="1263062" cy="403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input data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776479" y="5292513"/>
              <a:ext cx="1524394" cy="403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output data</a:t>
              </a:r>
              <a:endParaRPr lang="ko-KR" altLang="en-US" sz="1200" dirty="0"/>
            </a:p>
          </p:txBody>
        </p:sp>
        <p:sp>
          <p:nvSpPr>
            <p:cNvPr id="31" name="타원 30"/>
            <p:cNvSpPr/>
            <p:nvPr/>
          </p:nvSpPr>
          <p:spPr>
            <a:xfrm>
              <a:off x="3845277" y="2367847"/>
              <a:ext cx="2246942" cy="248786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/>
                <a:t>Face detection</a:t>
              </a:r>
            </a:p>
            <a:p>
              <a:pPr algn="ctr"/>
              <a:r>
                <a:rPr lang="en-US" altLang="ko-KR" sz="900" b="1" dirty="0" smtClean="0"/>
                <a:t>Face classification</a:t>
              </a:r>
            </a:p>
            <a:p>
              <a:pPr algn="ctr"/>
              <a:r>
                <a:rPr lang="en-US" altLang="ko-KR" sz="900" b="1" dirty="0" smtClean="0"/>
                <a:t>Face composition</a:t>
              </a:r>
              <a:endParaRPr lang="ko-KR" altLang="en-US" sz="900" b="1" dirty="0"/>
            </a:p>
          </p:txBody>
        </p:sp>
        <p:cxnSp>
          <p:nvCxnSpPr>
            <p:cNvPr id="32" name="직선 화살표 연결선 31"/>
            <p:cNvCxnSpPr/>
            <p:nvPr/>
          </p:nvCxnSpPr>
          <p:spPr>
            <a:xfrm flipV="1">
              <a:off x="6092219" y="3631812"/>
              <a:ext cx="339084" cy="41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126036" y="4860914"/>
              <a:ext cx="1942535" cy="403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Image processing</a:t>
              </a:r>
              <a:endParaRPr lang="ko-KR" altLang="en-US" sz="1200" dirty="0"/>
            </a:p>
          </p:txBody>
        </p:sp>
      </p:grpSp>
      <p:sp>
        <p:nvSpPr>
          <p:cNvPr id="41" name="슬라이드 번호 개체 틀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D985-B637-4E4B-8A7D-E46A7FAF38C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02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28680"/>
            <a:ext cx="10515600" cy="951185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구별 과정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85311"/>
            <a:ext cx="10616980" cy="482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영상의 다중 객체 중 특정 객체의 얼굴만을 </a:t>
            </a:r>
            <a:r>
              <a:rPr lang="ko-KR" altLang="en-US" sz="2000" b="1" dirty="0" smtClean="0"/>
              <a:t>인식</a:t>
            </a:r>
            <a:r>
              <a:rPr lang="en-US" altLang="ko-KR" sz="2000" b="1" dirty="0" smtClean="0"/>
              <a:t>/</a:t>
            </a:r>
            <a:r>
              <a:rPr lang="ko-KR" altLang="en-US" sz="2000" b="1" dirty="0" smtClean="0"/>
              <a:t>분류 후 </a:t>
            </a:r>
            <a:r>
              <a:rPr lang="ko-KR" altLang="en-US" sz="2000" dirty="0" smtClean="0"/>
              <a:t>자연스럽게 합성하는 기술</a:t>
            </a:r>
            <a:endParaRPr lang="ko-KR" altLang="en-US" sz="2400" dirty="0"/>
          </a:p>
        </p:txBody>
      </p:sp>
      <p:sp>
        <p:nvSpPr>
          <p:cNvPr id="41" name="슬라이드 번호 개체 틀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D985-B637-4E4B-8A7D-E46A7FAF38C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370926" y="2748501"/>
            <a:ext cx="8724284" cy="1988192"/>
            <a:chOff x="1894628" y="2748500"/>
            <a:chExt cx="8724284" cy="1988192"/>
          </a:xfrm>
        </p:grpSpPr>
        <p:grpSp>
          <p:nvGrpSpPr>
            <p:cNvPr id="4" name="그룹 3"/>
            <p:cNvGrpSpPr/>
            <p:nvPr/>
          </p:nvGrpSpPr>
          <p:grpSpPr>
            <a:xfrm>
              <a:off x="1894628" y="2748501"/>
              <a:ext cx="6469549" cy="1988191"/>
              <a:chOff x="1894628" y="2748501"/>
              <a:chExt cx="6469549" cy="1988191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3818532" y="2748501"/>
                <a:ext cx="2621741" cy="1929055"/>
                <a:chOff x="3369352" y="2367847"/>
                <a:chExt cx="3061951" cy="2487862"/>
              </a:xfrm>
            </p:grpSpPr>
            <p:cxnSp>
              <p:nvCxnSpPr>
                <p:cNvPr id="22" name="직선 화살표 연결선 21"/>
                <p:cNvCxnSpPr/>
                <p:nvPr/>
              </p:nvCxnSpPr>
              <p:spPr>
                <a:xfrm>
                  <a:off x="3369352" y="3688045"/>
                  <a:ext cx="471777" cy="427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1" name="타원 30"/>
                <p:cNvSpPr/>
                <p:nvPr/>
              </p:nvSpPr>
              <p:spPr>
                <a:xfrm>
                  <a:off x="3845277" y="2367847"/>
                  <a:ext cx="2246942" cy="2487862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b="1" dirty="0" smtClean="0"/>
                    <a:t>Face classification</a:t>
                  </a:r>
                  <a:endParaRPr lang="en-US" altLang="ko-KR" sz="1400" b="1" dirty="0" smtClean="0"/>
                </a:p>
              </p:txBody>
            </p:sp>
            <p:cxnSp>
              <p:nvCxnSpPr>
                <p:cNvPr id="32" name="직선 화살표 연결선 31"/>
                <p:cNvCxnSpPr/>
                <p:nvPr/>
              </p:nvCxnSpPr>
              <p:spPr>
                <a:xfrm flipV="1">
                  <a:off x="6092219" y="3631812"/>
                  <a:ext cx="339084" cy="419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타원 34"/>
              <p:cNvSpPr/>
              <p:nvPr/>
            </p:nvSpPr>
            <p:spPr>
              <a:xfrm>
                <a:off x="1894628" y="2807637"/>
                <a:ext cx="1923904" cy="1929055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/>
                  <a:t>Face </a:t>
                </a:r>
                <a:r>
                  <a:rPr lang="en-US" altLang="ko-KR" sz="1400" b="1" dirty="0" smtClean="0"/>
                  <a:t>detection</a:t>
                </a:r>
                <a:endParaRPr lang="en-US" altLang="ko-KR" sz="1400" b="1" dirty="0" smtClean="0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6440273" y="2804603"/>
                <a:ext cx="1923904" cy="1929055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Training</a:t>
                </a:r>
              </a:p>
              <a:p>
                <a:pPr algn="ctr"/>
                <a:r>
                  <a:rPr lang="en-US" altLang="ko-KR" sz="1200" b="1" dirty="0" smtClean="0"/>
                  <a:t>Model</a:t>
                </a:r>
                <a:endParaRPr lang="ko-KR" altLang="en-US" sz="1200" b="1" dirty="0"/>
              </a:p>
            </p:txBody>
          </p:sp>
        </p:grpSp>
        <p:sp>
          <p:nvSpPr>
            <p:cNvPr id="37" name="타원 36"/>
            <p:cNvSpPr/>
            <p:nvPr/>
          </p:nvSpPr>
          <p:spPr>
            <a:xfrm>
              <a:off x="8695008" y="2748500"/>
              <a:ext cx="1923904" cy="192905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Face </a:t>
              </a:r>
              <a:r>
                <a:rPr lang="en-US" altLang="ko-KR" sz="1400" b="1" dirty="0" smtClean="0"/>
                <a:t>classification &amp; composition</a:t>
              </a:r>
              <a:endParaRPr lang="en-US" altLang="ko-KR" sz="1400" b="1" dirty="0" smtClean="0"/>
            </a:p>
          </p:txBody>
        </p:sp>
      </p:grpSp>
      <p:cxnSp>
        <p:nvCxnSpPr>
          <p:cNvPr id="38" name="직선 화살표 연결선 37"/>
          <p:cNvCxnSpPr/>
          <p:nvPr/>
        </p:nvCxnSpPr>
        <p:spPr>
          <a:xfrm flipV="1">
            <a:off x="7840548" y="3728564"/>
            <a:ext cx="290335" cy="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87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478" y="954043"/>
            <a:ext cx="3771209" cy="683565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 Detection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D985-B637-4E4B-8A7D-E46A7FAF38C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792478" y="1758790"/>
            <a:ext cx="10616980" cy="817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err="1" smtClean="0">
                <a:cs typeface="함초롬돋움" panose="020B0604000101010101" pitchFamily="50" charset="-127"/>
              </a:rPr>
              <a:t>Tensorflow</a:t>
            </a:r>
            <a:r>
              <a:rPr lang="en-US" altLang="ko-KR" sz="2000" dirty="0" smtClean="0">
                <a:cs typeface="함초롬돋움" panose="020B0604000101010101" pitchFamily="50" charset="-127"/>
              </a:rPr>
              <a:t> Object Detection API</a:t>
            </a:r>
            <a:r>
              <a:rPr lang="ko-KR" altLang="en-US" sz="2000" dirty="0" smtClean="0">
                <a:cs typeface="함초롬돋움" panose="020B0604000101010101" pitchFamily="50" charset="-127"/>
              </a:rPr>
              <a:t>로 </a:t>
            </a:r>
            <a:r>
              <a:rPr lang="en-US" altLang="ko-KR" sz="2000" b="1" dirty="0" smtClean="0">
                <a:cs typeface="함초롬돋움" panose="020B0604000101010101" pitchFamily="50" charset="-127"/>
              </a:rPr>
              <a:t>WIDERFACE dataset </a:t>
            </a:r>
            <a:r>
              <a:rPr lang="ko-KR" altLang="en-US" sz="2000" dirty="0" smtClean="0">
                <a:cs typeface="함초롬돋움" panose="020B0604000101010101" pitchFamily="50" charset="-127"/>
              </a:rPr>
              <a:t>을 이용해 학습시킨 모델 사용</a:t>
            </a:r>
            <a:endParaRPr lang="en-US" altLang="ko-KR" sz="2400" dirty="0" smtClean="0">
              <a:cs typeface="함초롬돋움" panose="020B0604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 smtClean="0">
                <a:cs typeface="함초롬돋움" panose="020B0604000101010101" pitchFamily="50" charset="-127"/>
              </a:rPr>
              <a:t>영화에서 </a:t>
            </a:r>
            <a:r>
              <a:rPr lang="ko-KR" altLang="en-US" sz="2000" dirty="0" smtClean="0">
                <a:cs typeface="함초롬돋움" panose="020B0604000101010101" pitchFamily="50" charset="-127"/>
              </a:rPr>
              <a:t>대부분의</a:t>
            </a:r>
            <a:r>
              <a:rPr lang="ko-KR" altLang="en-US" sz="2000" dirty="0" smtClean="0">
                <a:cs typeface="함초롬돋움" panose="020B0604000101010101" pitchFamily="50" charset="-127"/>
              </a:rPr>
              <a:t> </a:t>
            </a:r>
            <a:r>
              <a:rPr lang="en-US" altLang="ko-KR" sz="2000" b="1" dirty="0" smtClean="0">
                <a:cs typeface="함초롬돋움" panose="020B0604000101010101" pitchFamily="50" charset="-127"/>
              </a:rPr>
              <a:t>face</a:t>
            </a:r>
            <a:r>
              <a:rPr lang="ko-KR" altLang="en-US" sz="2000" dirty="0">
                <a:cs typeface="함초롬돋움" panose="020B0604000101010101" pitchFamily="50" charset="-127"/>
              </a:rPr>
              <a:t> </a:t>
            </a:r>
            <a:r>
              <a:rPr lang="ko-KR" altLang="en-US" sz="2000" dirty="0" smtClean="0">
                <a:cs typeface="함초롬돋움" panose="020B0604000101010101" pitchFamily="50" charset="-127"/>
              </a:rPr>
              <a:t>인식</a:t>
            </a:r>
            <a:endParaRPr lang="en-US" altLang="ko-KR" sz="1800" dirty="0" smtClean="0">
              <a:cs typeface="함초롬돋움" panose="020B0604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785379" y="2850325"/>
            <a:ext cx="8144133" cy="2492888"/>
            <a:chOff x="949499" y="2679595"/>
            <a:chExt cx="9609314" cy="3029259"/>
          </a:xfrm>
        </p:grpSpPr>
        <p:pic>
          <p:nvPicPr>
            <p:cNvPr id="5" name="1234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949499" y="2903123"/>
              <a:ext cx="4396853" cy="247323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6148" y="2679595"/>
              <a:ext cx="4602665" cy="3029259"/>
            </a:xfrm>
            <a:prstGeom prst="rect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cxnSp>
          <p:nvCxnSpPr>
            <p:cNvPr id="12" name="직선 화살표 연결선 11"/>
            <p:cNvCxnSpPr/>
            <p:nvPr/>
          </p:nvCxnSpPr>
          <p:spPr>
            <a:xfrm flipV="1">
              <a:off x="5342085" y="4119077"/>
              <a:ext cx="520931" cy="4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6861219" y="5384236"/>
            <a:ext cx="2357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Face detection crop image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530288" y="5143823"/>
            <a:ext cx="2357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Face detection video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0365511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980" y="858427"/>
            <a:ext cx="7620002" cy="675252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Training Model - CNN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D985-B637-4E4B-8A7D-E46A7FAF38C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58980" y="1661452"/>
            <a:ext cx="977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분류 되어진 이미지로 학습 시킨 모델의 </a:t>
            </a:r>
            <a:r>
              <a:rPr lang="ko-KR" altLang="en-US" b="1" dirty="0" smtClean="0"/>
              <a:t>정확도를</a:t>
            </a:r>
            <a:r>
              <a:rPr lang="ko-KR" altLang="en-US" dirty="0" smtClean="0"/>
              <a:t> 알아보기 위해</a:t>
            </a:r>
            <a:endParaRPr lang="en-US" altLang="ko-KR" dirty="0" smtClean="0"/>
          </a:p>
          <a:p>
            <a:r>
              <a:rPr lang="ko-KR" altLang="en-US" dirty="0" smtClean="0"/>
              <a:t>이미지 학습에 좋은 성능을 보이는 </a:t>
            </a:r>
            <a:r>
              <a:rPr lang="en-US" altLang="ko-KR" b="1" dirty="0" smtClean="0"/>
              <a:t>CNN</a:t>
            </a:r>
            <a:r>
              <a:rPr lang="ko-KR" altLang="en-US" dirty="0" smtClean="0"/>
              <a:t>을 이용해 손으로 분류한 얼굴 이미지 학습 진행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26425" y="5564285"/>
            <a:ext cx="1273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Input data</a:t>
            </a:r>
            <a:endParaRPr lang="ko-KR" altLang="en-US" sz="140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1351689" y="2583166"/>
            <a:ext cx="8489197" cy="2954959"/>
            <a:chOff x="1069055" y="2612021"/>
            <a:chExt cx="8489197" cy="2954959"/>
          </a:xfrm>
        </p:grpSpPr>
        <p:sp>
          <p:nvSpPr>
            <p:cNvPr id="11" name="TextBox 10"/>
            <p:cNvSpPr txBox="1"/>
            <p:nvPr/>
          </p:nvSpPr>
          <p:spPr>
            <a:xfrm>
              <a:off x="4329546" y="3766334"/>
              <a:ext cx="2227811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Convolution X 2 </a:t>
              </a:r>
            </a:p>
            <a:p>
              <a:r>
                <a:rPr lang="en-US" altLang="ko-KR" dirty="0" smtClean="0"/>
                <a:t>Full Connected X 2</a:t>
              </a:r>
              <a:endParaRPr lang="ko-KR" altLang="en-US" dirty="0"/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3862651" y="4089501"/>
              <a:ext cx="4017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6557357" y="4089499"/>
              <a:ext cx="4017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992390" y="3894850"/>
              <a:ext cx="2565862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Accuracy : 10% ~ 60%</a:t>
              </a:r>
              <a:endParaRPr lang="ko-KR" altLang="en-US" dirty="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9055" y="2612021"/>
              <a:ext cx="2793596" cy="295495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22" name="TextBox 21"/>
          <p:cNvSpPr txBox="1"/>
          <p:nvPr/>
        </p:nvSpPr>
        <p:spPr>
          <a:xfrm>
            <a:off x="7241772" y="4282730"/>
            <a:ext cx="3550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단순 이미지 학습 모델로는</a:t>
            </a:r>
            <a:endParaRPr lang="en-US" altLang="ko-KR" sz="1600" dirty="0" smtClean="0"/>
          </a:p>
          <a:p>
            <a:r>
              <a:rPr lang="ko-KR" altLang="en-US" sz="1600" dirty="0" smtClean="0"/>
              <a:t>얼굴 분류에 대한 </a:t>
            </a:r>
            <a:r>
              <a:rPr lang="ko-KR" altLang="en-US" sz="1600" b="1" dirty="0" smtClean="0"/>
              <a:t>정확도가</a:t>
            </a:r>
            <a:r>
              <a:rPr lang="ko-KR" altLang="en-US" sz="1600" dirty="0" smtClean="0"/>
              <a:t> 떨어진다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841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980" y="858427"/>
            <a:ext cx="7620002" cy="675252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Training Model - CNN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D985-B637-4E4B-8A7D-E46A7FAF38C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58980" y="2167116"/>
            <a:ext cx="1097742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단순 이미지 학습 모델로는</a:t>
            </a:r>
            <a:r>
              <a:rPr lang="en-US" altLang="ko-KR" dirty="0"/>
              <a:t> </a:t>
            </a:r>
            <a:r>
              <a:rPr lang="ko-KR" altLang="en-US" dirty="0" smtClean="0"/>
              <a:t>얼굴 분류에 대한 </a:t>
            </a:r>
            <a:r>
              <a:rPr lang="ko-KR" altLang="en-US" b="1" dirty="0" smtClean="0"/>
              <a:t>정확도가</a:t>
            </a:r>
            <a:r>
              <a:rPr lang="ko-KR" altLang="en-US" dirty="0" smtClean="0"/>
              <a:t> 떨어진다</a:t>
            </a:r>
            <a:endParaRPr lang="en-US" altLang="ko-KR" sz="2000" dirty="0" smtClean="0"/>
          </a:p>
          <a:p>
            <a:r>
              <a:rPr lang="en-US" altLang="ko-KR" sz="1600" dirty="0" smtClean="0">
                <a:solidFill>
                  <a:schemeClr val="accent5">
                    <a:lumMod val="50000"/>
                  </a:schemeClr>
                </a:solidFill>
              </a:rPr>
              <a:t>-&gt; batch, epoch, </a:t>
            </a:r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</a:rPr>
              <a:t>레이어 수</a:t>
            </a:r>
            <a:r>
              <a:rPr lang="en-US" altLang="ko-KR" sz="1600" dirty="0" smtClean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</a:rPr>
              <a:t>노드 수 조정 필요</a:t>
            </a:r>
            <a:endParaRPr lang="en-US" altLang="ko-K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일반적인 </a:t>
            </a:r>
            <a:r>
              <a:rPr lang="en-US" altLang="ko-KR" dirty="0" smtClean="0"/>
              <a:t>image classification </a:t>
            </a:r>
            <a:r>
              <a:rPr lang="ko-KR" altLang="en-US" dirty="0" smtClean="0"/>
              <a:t>에서는 </a:t>
            </a:r>
            <a:r>
              <a:rPr lang="ko-KR" altLang="en-US" b="1" dirty="0" smtClean="0"/>
              <a:t>수 많은 이미지 데이터</a:t>
            </a:r>
            <a:r>
              <a:rPr lang="ko-KR" altLang="en-US" dirty="0" smtClean="0"/>
              <a:t>로 학습 진행 </a:t>
            </a:r>
            <a:endParaRPr lang="en-US" altLang="ko-KR" dirty="0" smtClean="0"/>
          </a:p>
          <a:p>
            <a:r>
              <a:rPr lang="ko-KR" altLang="en-US" dirty="0" smtClean="0"/>
              <a:t>    그러나 영화의 경우 수 많은 이미지가 존재하지 않음</a:t>
            </a:r>
            <a:endParaRPr lang="en-US" altLang="ko-KR" dirty="0" smtClean="0"/>
          </a:p>
          <a:p>
            <a:r>
              <a:rPr lang="en-US" altLang="ko-KR" sz="1600" dirty="0" smtClean="0">
                <a:solidFill>
                  <a:schemeClr val="accent5">
                    <a:lumMod val="50000"/>
                  </a:schemeClr>
                </a:solidFill>
              </a:rPr>
              <a:t>-&gt; </a:t>
            </a:r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</a:rPr>
              <a:t>영화의 경우 </a:t>
            </a:r>
            <a:r>
              <a:rPr lang="en-US" altLang="ko-KR" sz="1600" dirty="0" smtClean="0">
                <a:solidFill>
                  <a:schemeClr val="accent5">
                    <a:lumMod val="50000"/>
                  </a:schemeClr>
                </a:solidFill>
              </a:rPr>
              <a:t>frame </a:t>
            </a:r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</a:rPr>
              <a:t>당 비슷한 이미지가 많아 </a:t>
            </a:r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</a:rPr>
              <a:t>데이터 편향</a:t>
            </a:r>
            <a:r>
              <a:rPr lang="en-US" altLang="ko-KR" sz="1600" b="1" dirty="0" smtClean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sz="1600" b="1" dirty="0" err="1" smtClean="0">
                <a:solidFill>
                  <a:schemeClr val="accent5">
                    <a:lumMod val="50000"/>
                  </a:schemeClr>
                </a:solidFill>
              </a:rPr>
              <a:t>과적합</a:t>
            </a:r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</a:rPr>
              <a:t>문제 발생 가능</a:t>
            </a:r>
            <a:endParaRPr lang="en-US" altLang="ko-KR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CNN classification </a:t>
            </a:r>
            <a:r>
              <a:rPr lang="ko-KR" altLang="en-US" dirty="0" smtClean="0"/>
              <a:t>모델의 경우 새로운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가 추가되면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 layer</a:t>
            </a:r>
            <a:r>
              <a:rPr lang="ko-KR" altLang="en-US" dirty="0" smtClean="0"/>
              <a:t>를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수정한 후 다시 학습 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46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477" y="954044"/>
            <a:ext cx="10005756" cy="675252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Training Model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facenet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(Google 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facenet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2015)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D985-B637-4E4B-8A7D-E46A7FAF38C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473116" y="2993802"/>
            <a:ext cx="535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mg0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img1, img2 </a:t>
            </a:r>
            <a:r>
              <a:rPr lang="ko-KR" altLang="en-US" dirty="0" smtClean="0"/>
              <a:t>사이의 거리 </a:t>
            </a:r>
            <a:r>
              <a:rPr lang="en-US" altLang="ko-KR" dirty="0" smtClean="0"/>
              <a:t>d1, d2</a:t>
            </a:r>
            <a:r>
              <a:rPr lang="ko-KR" altLang="en-US" dirty="0" smtClean="0"/>
              <a:t>를 구하고</a:t>
            </a:r>
            <a:endParaRPr lang="en-US" altLang="ko-KR" dirty="0" smtClean="0"/>
          </a:p>
          <a:p>
            <a:r>
              <a:rPr lang="en-US" altLang="ko-KR" dirty="0" smtClean="0"/>
              <a:t>d1, d2 </a:t>
            </a:r>
            <a:r>
              <a:rPr lang="ko-KR" altLang="en-US" dirty="0" smtClean="0"/>
              <a:t>중 </a:t>
            </a:r>
            <a:r>
              <a:rPr lang="en-US" altLang="ko-KR" b="1" dirty="0" smtClean="0"/>
              <a:t>r(</a:t>
            </a:r>
            <a:r>
              <a:rPr lang="ko-KR" altLang="en-US" b="1" dirty="0" err="1" smtClean="0"/>
              <a:t>임계값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이하면 </a:t>
            </a:r>
            <a:r>
              <a:rPr lang="ko-KR" altLang="en-US" dirty="0" smtClean="0"/>
              <a:t>같은 사람으로 판단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 smtClean="0"/>
              <a:t>거리를 어떻게 정의할 것 인가 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grpSp>
        <p:nvGrpSpPr>
          <p:cNvPr id="29" name="그룹 28"/>
          <p:cNvGrpSpPr/>
          <p:nvPr/>
        </p:nvGrpSpPr>
        <p:grpSpPr>
          <a:xfrm>
            <a:off x="1082351" y="1903009"/>
            <a:ext cx="2910523" cy="3557975"/>
            <a:chOff x="1148852" y="1752926"/>
            <a:chExt cx="2910523" cy="3557975"/>
          </a:xfrm>
        </p:grpSpPr>
        <p:grpSp>
          <p:nvGrpSpPr>
            <p:cNvPr id="26" name="그룹 25"/>
            <p:cNvGrpSpPr/>
            <p:nvPr/>
          </p:nvGrpSpPr>
          <p:grpSpPr>
            <a:xfrm>
              <a:off x="1148852" y="1752926"/>
              <a:ext cx="2910523" cy="3557975"/>
              <a:chOff x="2013376" y="1728902"/>
              <a:chExt cx="2910523" cy="3557975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2013376" y="2050663"/>
                <a:ext cx="2910523" cy="2962501"/>
                <a:chOff x="1015849" y="2157082"/>
                <a:chExt cx="2910523" cy="2962501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15849" y="2714575"/>
                  <a:ext cx="1226493" cy="1710774"/>
                </a:xfrm>
                <a:prstGeom prst="rect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</p:pic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55589" y="2157082"/>
                  <a:ext cx="1070783" cy="1321863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55588" y="3717051"/>
                  <a:ext cx="1070783" cy="1402532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</p:pic>
            <p:cxnSp>
              <p:nvCxnSpPr>
                <p:cNvPr id="13" name="직선 화살표 연결선 12"/>
                <p:cNvCxnSpPr>
                  <a:stCxn id="4" idx="3"/>
                  <a:endCxn id="5" idx="1"/>
                </p:cNvCxnSpPr>
                <p:nvPr/>
              </p:nvCxnSpPr>
              <p:spPr>
                <a:xfrm flipV="1">
                  <a:off x="2242342" y="2818014"/>
                  <a:ext cx="613247" cy="75194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화살표 연결선 13"/>
                <p:cNvCxnSpPr>
                  <a:stCxn id="4" idx="3"/>
                  <a:endCxn id="11" idx="1"/>
                </p:cNvCxnSpPr>
                <p:nvPr/>
              </p:nvCxnSpPr>
              <p:spPr>
                <a:xfrm>
                  <a:off x="2242342" y="3569962"/>
                  <a:ext cx="613246" cy="84835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2276257" y="2898308"/>
                  <a:ext cx="54541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 smtClean="0"/>
                    <a:t>d1</a:t>
                  </a:r>
                  <a:endParaRPr lang="ko-KR" altLang="en-US" sz="1400" dirty="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2276257" y="4023322"/>
                  <a:ext cx="54541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 smtClean="0"/>
                    <a:t>d2</a:t>
                  </a:r>
                  <a:endParaRPr lang="ko-KR" altLang="en-US" sz="1400" dirty="0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4148051" y="5009878"/>
                <a:ext cx="6151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/>
                  <a:t>img1</a:t>
                </a:r>
                <a:endParaRPr lang="ko-KR" altLang="en-US" sz="12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172988" y="1728902"/>
                <a:ext cx="6151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/>
                  <a:t>img2</a:t>
                </a:r>
                <a:endParaRPr lang="ko-KR" altLang="en-US" sz="1200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1511154" y="4342954"/>
              <a:ext cx="6151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img0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602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477" y="954044"/>
            <a:ext cx="9881065" cy="675252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Training Model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en-US" altLang="ko-KR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facenet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D985-B637-4E4B-8A7D-E46A7FAF38C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/>
          <p:cNvGrpSpPr/>
          <p:nvPr/>
        </p:nvGrpSpPr>
        <p:grpSpPr>
          <a:xfrm>
            <a:off x="990774" y="2051064"/>
            <a:ext cx="8470317" cy="3623917"/>
            <a:chOff x="1656749" y="2176016"/>
            <a:chExt cx="8470317" cy="3623917"/>
          </a:xfrm>
        </p:grpSpPr>
        <p:grpSp>
          <p:nvGrpSpPr>
            <p:cNvPr id="53" name="그룹 52"/>
            <p:cNvGrpSpPr/>
            <p:nvPr/>
          </p:nvGrpSpPr>
          <p:grpSpPr>
            <a:xfrm>
              <a:off x="1656749" y="2176016"/>
              <a:ext cx="7875200" cy="2957550"/>
              <a:chOff x="933290" y="2113752"/>
              <a:chExt cx="8576445" cy="3590701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2630" y="2113752"/>
                <a:ext cx="1031442" cy="1438707"/>
              </a:xfrm>
              <a:prstGeom prst="rect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290" y="3992033"/>
                <a:ext cx="1070783" cy="140253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253454" y="5427454"/>
                <a:ext cx="6151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/>
                  <a:t>img1</a:t>
                </a:r>
                <a:endParaRPr lang="ko-KR" altLang="en-US" sz="12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627289" y="2615553"/>
                <a:ext cx="711141" cy="4421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/>
                  <a:t>CNN</a:t>
                </a:r>
                <a:endParaRPr lang="ko-KR" alt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253454" y="3515852"/>
                <a:ext cx="6151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/>
                  <a:t>img0</a:t>
                </a:r>
                <a:endParaRPr lang="ko-KR" altLang="en-US" sz="12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78842" y="2451219"/>
                <a:ext cx="2194512" cy="76377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/>
                  <a:t>Embedding</a:t>
                </a:r>
                <a:r>
                  <a:rPr lang="en-US" altLang="ko-KR" sz="1600" b="1" dirty="0" smtClean="0"/>
                  <a:t> </a:t>
                </a:r>
                <a:r>
                  <a:rPr lang="en-US" altLang="ko-KR" sz="1600" dirty="0" smtClean="0"/>
                  <a:t>vector (128-d)</a:t>
                </a:r>
                <a:endParaRPr lang="ko-KR" altLang="en-US" sz="1600" dirty="0"/>
              </a:p>
            </p:txBody>
          </p:sp>
          <p:cxnSp>
            <p:nvCxnSpPr>
              <p:cNvPr id="10" name="직선 화살표 연결선 9"/>
              <p:cNvCxnSpPr>
                <a:stCxn id="4" idx="3"/>
                <a:endCxn id="27" idx="1"/>
              </p:cNvCxnSpPr>
              <p:nvPr/>
            </p:nvCxnSpPr>
            <p:spPr>
              <a:xfrm>
                <a:off x="2004071" y="2833106"/>
                <a:ext cx="623218" cy="35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/>
              <p:cNvCxnSpPr>
                <a:stCxn id="27" idx="3"/>
                <a:endCxn id="21" idx="1"/>
              </p:cNvCxnSpPr>
              <p:nvPr/>
            </p:nvCxnSpPr>
            <p:spPr>
              <a:xfrm flipV="1">
                <a:off x="3338431" y="2833105"/>
                <a:ext cx="440411" cy="35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2627289" y="4472208"/>
                <a:ext cx="761979" cy="4421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/>
                  <a:t>CNN</a:t>
                </a:r>
                <a:endParaRPr lang="ko-KR" alt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778842" y="4311414"/>
                <a:ext cx="2194512" cy="76377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/>
                  <a:t>Embedding</a:t>
                </a:r>
                <a:r>
                  <a:rPr lang="en-US" altLang="ko-KR" sz="1600" b="1" dirty="0" smtClean="0"/>
                  <a:t> </a:t>
                </a:r>
                <a:r>
                  <a:rPr lang="en-US" altLang="ko-KR" sz="1600" dirty="0" smtClean="0"/>
                  <a:t>vector</a:t>
                </a:r>
              </a:p>
              <a:p>
                <a:r>
                  <a:rPr lang="en-US" altLang="ko-KR" sz="1600" dirty="0"/>
                  <a:t>(128-d</a:t>
                </a:r>
                <a:r>
                  <a:rPr lang="en-US" altLang="ko-KR" sz="1600" dirty="0" smtClean="0"/>
                  <a:t>)</a:t>
                </a:r>
                <a:endParaRPr lang="ko-KR" altLang="en-US" sz="1600" dirty="0"/>
              </a:p>
            </p:txBody>
          </p:sp>
          <p:cxnSp>
            <p:nvCxnSpPr>
              <p:cNvPr id="31" name="직선 화살표 연결선 30"/>
              <p:cNvCxnSpPr>
                <a:stCxn id="11" idx="3"/>
                <a:endCxn id="29" idx="1"/>
              </p:cNvCxnSpPr>
              <p:nvPr/>
            </p:nvCxnSpPr>
            <p:spPr>
              <a:xfrm>
                <a:off x="2004073" y="4693300"/>
                <a:ext cx="62321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/>
              <p:cNvCxnSpPr>
                <a:stCxn id="29" idx="3"/>
                <a:endCxn id="30" idx="1"/>
              </p:cNvCxnSpPr>
              <p:nvPr/>
            </p:nvCxnSpPr>
            <p:spPr>
              <a:xfrm>
                <a:off x="3389268" y="4693300"/>
                <a:ext cx="38957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6413766" y="3471610"/>
                <a:ext cx="3095969" cy="4110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/>
                  <a:t>Embedding</a:t>
                </a:r>
                <a:r>
                  <a:rPr lang="en-US" altLang="ko-KR" sz="1600" b="1" dirty="0" smtClean="0"/>
                  <a:t> </a:t>
                </a:r>
                <a:r>
                  <a:rPr lang="en-US" altLang="ko-KR" sz="1600" dirty="0" smtClean="0"/>
                  <a:t>vector </a:t>
                </a:r>
                <a:r>
                  <a:rPr lang="ko-KR" altLang="en-US" sz="1600" dirty="0" smtClean="0"/>
                  <a:t>거리 계산</a:t>
                </a:r>
                <a:endParaRPr lang="ko-KR" altLang="en-US" sz="1600" dirty="0"/>
              </a:p>
            </p:txBody>
          </p:sp>
          <p:cxnSp>
            <p:nvCxnSpPr>
              <p:cNvPr id="42" name="직선 화살표 연결선 41"/>
              <p:cNvCxnSpPr>
                <a:stCxn id="21" idx="3"/>
                <a:endCxn id="36" idx="1"/>
              </p:cNvCxnSpPr>
              <p:nvPr/>
            </p:nvCxnSpPr>
            <p:spPr>
              <a:xfrm>
                <a:off x="5973354" y="2833104"/>
                <a:ext cx="440412" cy="8440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/>
              <p:cNvCxnSpPr>
                <a:stCxn id="30" idx="3"/>
                <a:endCxn id="36" idx="1"/>
              </p:cNvCxnSpPr>
              <p:nvPr/>
            </p:nvCxnSpPr>
            <p:spPr>
              <a:xfrm flipV="1">
                <a:off x="5973354" y="3677126"/>
                <a:ext cx="440412" cy="10161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직선 화살표 연결선 68"/>
            <p:cNvCxnSpPr/>
            <p:nvPr/>
          </p:nvCxnSpPr>
          <p:spPr>
            <a:xfrm>
              <a:off x="4039711" y="4298332"/>
              <a:ext cx="201512" cy="6047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3212240" y="4938159"/>
              <a:ext cx="691482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Embedding Vector </a:t>
              </a:r>
              <a:r>
                <a:rPr lang="ko-KR" altLang="en-US" sz="1400" b="1" dirty="0" smtClean="0"/>
                <a:t>가 이미지의 특성을 잘 보존하기 위해 </a:t>
              </a:r>
              <a:endParaRPr lang="en-US" altLang="ko-KR" sz="1400" b="1" dirty="0" smtClean="0"/>
            </a:p>
            <a:p>
              <a:r>
                <a:rPr lang="en-US" altLang="ko-KR" sz="1400" b="1" dirty="0" smtClean="0">
                  <a:solidFill>
                    <a:srgbClr val="C00000"/>
                  </a:solidFill>
                </a:rPr>
                <a:t>Triplet Loss</a:t>
              </a:r>
              <a:r>
                <a:rPr lang="ko-KR" altLang="en-US" sz="1400" b="1" dirty="0" smtClean="0"/>
                <a:t>를 이용해 학습</a:t>
              </a:r>
              <a:endParaRPr lang="en-US" altLang="ko-KR" sz="1400" b="1" dirty="0" smtClean="0"/>
            </a:p>
            <a:p>
              <a:r>
                <a:rPr lang="en-US" altLang="ko-KR" sz="1100" b="1" dirty="0" smtClean="0"/>
                <a:t>(</a:t>
              </a:r>
              <a:r>
                <a:rPr lang="ko-KR" altLang="en-US" sz="1100" dirty="0" smtClean="0"/>
                <a:t>이미지를 </a:t>
              </a:r>
              <a:r>
                <a:rPr lang="en-US" altLang="ko-KR" sz="1100" dirty="0" smtClean="0"/>
                <a:t>embedding vector </a:t>
              </a:r>
              <a:r>
                <a:rPr lang="ko-KR" altLang="en-US" sz="1100" dirty="0" smtClean="0"/>
                <a:t>로 나타내는 모델은 </a:t>
              </a:r>
              <a:endParaRPr lang="en-US" altLang="ko-KR" sz="1100" dirty="0" smtClean="0"/>
            </a:p>
            <a:p>
              <a:r>
                <a:rPr lang="en-US" altLang="ko-KR" sz="1100" dirty="0" err="1" smtClean="0"/>
                <a:t>openface</a:t>
              </a:r>
              <a:r>
                <a:rPr lang="ko-KR" altLang="en-US" sz="1100" dirty="0" smtClean="0"/>
                <a:t>에서 수 많은 얼굴들을 학습시킨 모델로 제공</a:t>
              </a:r>
              <a:r>
                <a:rPr lang="en-US" altLang="ko-KR" sz="1100" dirty="0" smtClean="0"/>
                <a:t>)</a:t>
              </a:r>
              <a:endParaRPr lang="ko-KR" altLang="en-US" sz="1100" dirty="0"/>
            </a:p>
          </p:txBody>
        </p:sp>
      </p:grpSp>
      <p:cxnSp>
        <p:nvCxnSpPr>
          <p:cNvPr id="25" name="직선 화살표 연결선 24"/>
          <p:cNvCxnSpPr/>
          <p:nvPr/>
        </p:nvCxnSpPr>
        <p:spPr>
          <a:xfrm flipV="1">
            <a:off x="8866758" y="3348680"/>
            <a:ext cx="404401" cy="2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270376" y="3179403"/>
            <a:ext cx="211224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같은 얼굴인지 확인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6574015" y="810797"/>
            <a:ext cx="2494943" cy="17851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500" dirty="0"/>
              <a:t>[ 0.04996888  0.00264071  0.04824073 -0.02637265  0.02238706  0.12270649</a:t>
            </a:r>
          </a:p>
          <a:p>
            <a:r>
              <a:rPr lang="ko-KR" altLang="en-US" sz="500" dirty="0"/>
              <a:t>  0.03587004  0.06836807 -0.0144169  -0.03052472  0.1102877   0.16971858</a:t>
            </a:r>
          </a:p>
          <a:p>
            <a:r>
              <a:rPr lang="ko-KR" altLang="en-US" sz="500" dirty="0"/>
              <a:t>  0.01569466 -0.22267184 -0.06141329 -0.11878872 -0.17103045 -0.00979527</a:t>
            </a:r>
          </a:p>
          <a:p>
            <a:r>
              <a:rPr lang="ko-KR" altLang="en-US" sz="500" dirty="0"/>
              <a:t> -0.08041389  0.12462839  0.10792718  0.03511454 -0.04230068  0.09793369</a:t>
            </a:r>
          </a:p>
          <a:p>
            <a:r>
              <a:rPr lang="ko-KR" altLang="en-US" sz="500" dirty="0"/>
              <a:t> -0.01567097  0.05228533  0.03199958 -0.12716788  0.01050436  0.0396584</a:t>
            </a:r>
          </a:p>
          <a:p>
            <a:r>
              <a:rPr lang="ko-KR" altLang="en-US" sz="500" dirty="0"/>
              <a:t> -0.02712325 -0.15823239 -0.03330854  0.07144909 -0.00068416 -0.03604038</a:t>
            </a:r>
          </a:p>
          <a:p>
            <a:r>
              <a:rPr lang="ko-KR" altLang="en-US" sz="500" dirty="0"/>
              <a:t> -0.09897723  0.0342104  -0.02147959  0.02576503  0.06324128 -0.08135942</a:t>
            </a:r>
          </a:p>
          <a:p>
            <a:r>
              <a:rPr lang="ko-KR" altLang="en-US" sz="500" dirty="0"/>
              <a:t> -0.11732285  0.17881124 -0.14815079 -0.12328042  0.06139743 -0.04844529</a:t>
            </a:r>
          </a:p>
          <a:p>
            <a:r>
              <a:rPr lang="ko-KR" altLang="en-US" sz="500" dirty="0"/>
              <a:t> -0.08228554  0.10917429  0.03250452  0.06517147 -0.15252924  0.02217561</a:t>
            </a:r>
          </a:p>
          <a:p>
            <a:r>
              <a:rPr lang="ko-KR" altLang="en-US" sz="500" dirty="0"/>
              <a:t>  0.10103559 -0.01739019 -0.12746003  0.08451361 -0.16436052 -0.03509585</a:t>
            </a:r>
          </a:p>
          <a:p>
            <a:r>
              <a:rPr lang="ko-KR" altLang="en-US" sz="500" dirty="0"/>
              <a:t> -0.05549753 -0.1551893   0.22385237  0.03072878  0.04410174 -0.22042455</a:t>
            </a:r>
          </a:p>
          <a:p>
            <a:r>
              <a:rPr lang="ko-KR" altLang="en-US" sz="500" dirty="0"/>
              <a:t>  0.04101614 -0.02321939 -0.03625879  0.07221901  0.05456967  0.0705094</a:t>
            </a:r>
          </a:p>
          <a:p>
            <a:r>
              <a:rPr lang="ko-KR" altLang="en-US" sz="500" dirty="0"/>
              <a:t> -0.00937379  0.02383492 -0.00730117 -0.01743331 -0.09118135  0.06410437</a:t>
            </a:r>
          </a:p>
          <a:p>
            <a:r>
              <a:rPr lang="ko-KR" altLang="en-US" sz="500" dirty="0"/>
              <a:t>  0.0450967   0.19617765 -0.08758956 -0.006455    0.1265927   0.05916817</a:t>
            </a:r>
          </a:p>
          <a:p>
            <a:r>
              <a:rPr lang="ko-KR" altLang="en-US" sz="500" dirty="0"/>
              <a:t> -0.03341186 -0.07164421  0.1713203   0.07074343  0.07986112  0.01265406</a:t>
            </a:r>
          </a:p>
          <a:p>
            <a:r>
              <a:rPr lang="ko-KR" altLang="en-US" sz="500" dirty="0"/>
              <a:t>  0.01474462 -0.13069707 -0.07067841  0.09311555 -0.13151093 -0.18755713</a:t>
            </a:r>
          </a:p>
          <a:p>
            <a:r>
              <a:rPr lang="ko-KR" altLang="en-US" sz="500" dirty="0"/>
              <a:t> -0.00672865 -0.10836741  0.00212852 -0.0798374  -0.03652899  0.09015612</a:t>
            </a:r>
          </a:p>
          <a:p>
            <a:r>
              <a:rPr lang="ko-KR" altLang="en-US" sz="500" dirty="0"/>
              <a:t> -0.07731783 -0.00456318 -0.0346023   0.05510111  0.00972496  0.11091101</a:t>
            </a:r>
          </a:p>
          <a:p>
            <a:r>
              <a:rPr lang="ko-KR" altLang="en-US" sz="500" dirty="0"/>
              <a:t>  0.01306133 -0.04547745  0.0715865   0.0687989  -0.1301338   0.04957518</a:t>
            </a:r>
          </a:p>
          <a:p>
            <a:r>
              <a:rPr lang="ko-KR" altLang="en-US" sz="500" dirty="0"/>
              <a:t>  0.06686067  0.04975504 -0.04196298 -0.07059704  0.02876915  0.12527959</a:t>
            </a:r>
          </a:p>
          <a:p>
            <a:r>
              <a:rPr lang="ko-KR" altLang="en-US" sz="500" dirty="0"/>
              <a:t>  0.02506742  0.00516592 -0.04596175  0.02783638  0.08441515  0.05535846</a:t>
            </a:r>
          </a:p>
          <a:p>
            <a:r>
              <a:rPr lang="ko-KR" altLang="en-US" sz="500" dirty="0"/>
              <a:t>  0.15680932  0.05713763]</a:t>
            </a:r>
          </a:p>
        </p:txBody>
      </p:sp>
      <p:cxnSp>
        <p:nvCxnSpPr>
          <p:cNvPr id="33" name="직선 화살표 연결선 32"/>
          <p:cNvCxnSpPr>
            <a:stCxn id="21" idx="3"/>
            <a:endCxn id="3" idx="1"/>
          </p:cNvCxnSpPr>
          <p:nvPr/>
        </p:nvCxnSpPr>
        <p:spPr>
          <a:xfrm flipV="1">
            <a:off x="5618742" y="1703349"/>
            <a:ext cx="955273" cy="94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48400" y="2617135"/>
            <a:ext cx="1463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Embedding vector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4760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1929</TotalTime>
  <Words>926</Words>
  <Application>Microsoft Office PowerPoint</Application>
  <PresentationFormat>와이드스크린</PresentationFormat>
  <Paragraphs>171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HY헤드라인M</vt:lpstr>
      <vt:lpstr>굴림체</vt:lpstr>
      <vt:lpstr>맑은 고딕</vt:lpstr>
      <vt:lpstr>함초롬돋움</vt:lpstr>
      <vt:lpstr>Arial</vt:lpstr>
      <vt:lpstr>Office 테마</vt:lpstr>
      <vt:lpstr>PowerPoint 프레젠테이션</vt:lpstr>
      <vt:lpstr>목 차</vt:lpstr>
      <vt:lpstr>개발 목표</vt:lpstr>
      <vt:lpstr>구별 과정</vt:lpstr>
      <vt:lpstr>Face Detection</vt:lpstr>
      <vt:lpstr>Training Model - CNN</vt:lpstr>
      <vt:lpstr>Training Model - CNN</vt:lpstr>
      <vt:lpstr>Training Model – facenet (Google facenet 2015)</vt:lpstr>
      <vt:lpstr>Training Model - facenet</vt:lpstr>
      <vt:lpstr>Training Model - facenet</vt:lpstr>
      <vt:lpstr>Training Model – facenet (Google facenet 2015)</vt:lpstr>
      <vt:lpstr>Training Model – facenet (Google facenet 2015)</vt:lpstr>
      <vt:lpstr>Training Model – facenet</vt:lpstr>
      <vt:lpstr>Training Model &amp; Face Classification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65</cp:revision>
  <dcterms:created xsi:type="dcterms:W3CDTF">2019-01-24T08:39:23Z</dcterms:created>
  <dcterms:modified xsi:type="dcterms:W3CDTF">2019-02-01T06:06:50Z</dcterms:modified>
</cp:coreProperties>
</file>